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Lst>
  <p:notesMasterIdLst>
    <p:notesMasterId r:id="rId108"/>
  </p:notesMasterIdLst>
  <p:sldIdLst>
    <p:sldId id="278" r:id="rId7"/>
    <p:sldId id="301" r:id="rId8"/>
    <p:sldId id="562" r:id="rId9"/>
    <p:sldId id="302" r:id="rId10"/>
    <p:sldId id="376" r:id="rId11"/>
    <p:sldId id="392" r:id="rId12"/>
    <p:sldId id="393" r:id="rId13"/>
    <p:sldId id="559" r:id="rId14"/>
    <p:sldId id="331" r:id="rId15"/>
    <p:sldId id="468" r:id="rId16"/>
    <p:sldId id="475" r:id="rId17"/>
    <p:sldId id="256" r:id="rId18"/>
    <p:sldId id="566" r:id="rId19"/>
    <p:sldId id="257" r:id="rId20"/>
    <p:sldId id="567" r:id="rId21"/>
    <p:sldId id="568" r:id="rId22"/>
    <p:sldId id="569" r:id="rId23"/>
    <p:sldId id="570" r:id="rId24"/>
    <p:sldId id="571" r:id="rId25"/>
    <p:sldId id="261" r:id="rId26"/>
    <p:sldId id="262" r:id="rId27"/>
    <p:sldId id="572" r:id="rId28"/>
    <p:sldId id="266" r:id="rId29"/>
    <p:sldId id="267" r:id="rId30"/>
    <p:sldId id="573" r:id="rId31"/>
    <p:sldId id="459" r:id="rId32"/>
    <p:sldId id="258" r:id="rId33"/>
    <p:sldId id="264" r:id="rId34"/>
    <p:sldId id="268" r:id="rId35"/>
    <p:sldId id="269" r:id="rId36"/>
    <p:sldId id="270" r:id="rId37"/>
    <p:sldId id="271" r:id="rId38"/>
    <p:sldId id="272" r:id="rId39"/>
    <p:sldId id="273" r:id="rId40"/>
    <p:sldId id="274" r:id="rId41"/>
    <p:sldId id="275" r:id="rId42"/>
    <p:sldId id="276" r:id="rId43"/>
    <p:sldId id="277" r:id="rId44"/>
    <p:sldId id="560" r:id="rId45"/>
    <p:sldId id="418" r:id="rId46"/>
    <p:sldId id="520" r:id="rId47"/>
    <p:sldId id="563" r:id="rId48"/>
    <p:sldId id="521" r:id="rId49"/>
    <p:sldId id="523" r:id="rId50"/>
    <p:sldId id="524" r:id="rId51"/>
    <p:sldId id="525" r:id="rId52"/>
    <p:sldId id="526" r:id="rId53"/>
    <p:sldId id="527" r:id="rId54"/>
    <p:sldId id="575" r:id="rId55"/>
    <p:sldId id="574" r:id="rId56"/>
    <p:sldId id="312" r:id="rId57"/>
    <p:sldId id="304" r:id="rId58"/>
    <p:sldId id="309" r:id="rId59"/>
    <p:sldId id="263" r:id="rId60"/>
    <p:sldId id="310" r:id="rId61"/>
    <p:sldId id="343" r:id="rId62"/>
    <p:sldId id="585" r:id="rId63"/>
    <p:sldId id="586" r:id="rId64"/>
    <p:sldId id="587" r:id="rId65"/>
    <p:sldId id="419" r:id="rId66"/>
    <p:sldId id="529" r:id="rId67"/>
    <p:sldId id="530" r:id="rId68"/>
    <p:sldId id="583" r:id="rId69"/>
    <p:sldId id="532" r:id="rId70"/>
    <p:sldId id="533" r:id="rId71"/>
    <p:sldId id="534" r:id="rId72"/>
    <p:sldId id="535" r:id="rId73"/>
    <p:sldId id="536" r:id="rId74"/>
    <p:sldId id="576" r:id="rId75"/>
    <p:sldId id="577" r:id="rId76"/>
    <p:sldId id="538" r:id="rId77"/>
    <p:sldId id="474" r:id="rId78"/>
    <p:sldId id="420" r:id="rId79"/>
    <p:sldId id="539" r:id="rId80"/>
    <p:sldId id="584" r:id="rId81"/>
    <p:sldId id="540" r:id="rId82"/>
    <p:sldId id="541" r:id="rId83"/>
    <p:sldId id="542" r:id="rId84"/>
    <p:sldId id="543" r:id="rId85"/>
    <p:sldId id="544" r:id="rId86"/>
    <p:sldId id="545" r:id="rId87"/>
    <p:sldId id="546" r:id="rId88"/>
    <p:sldId id="547" r:id="rId89"/>
    <p:sldId id="578" r:id="rId90"/>
    <p:sldId id="579" r:id="rId91"/>
    <p:sldId id="548" r:id="rId92"/>
    <p:sldId id="345" r:id="rId93"/>
    <p:sldId id="421" r:id="rId94"/>
    <p:sldId id="552" r:id="rId95"/>
    <p:sldId id="553" r:id="rId96"/>
    <p:sldId id="554" r:id="rId97"/>
    <p:sldId id="555" r:id="rId98"/>
    <p:sldId id="556" r:id="rId99"/>
    <p:sldId id="557" r:id="rId100"/>
    <p:sldId id="588" r:id="rId101"/>
    <p:sldId id="259" r:id="rId102"/>
    <p:sldId id="582" r:id="rId103"/>
    <p:sldId id="580" r:id="rId104"/>
    <p:sldId id="581" r:id="rId105"/>
    <p:sldId id="368" r:id="rId106"/>
    <p:sldId id="561"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na Parsonson" initials="LP" lastIdx="1" clrIdx="0">
    <p:extLst>
      <p:ext uri="{19B8F6BF-5375-455C-9EA6-DF929625EA0E}">
        <p15:presenceInfo xmlns:p15="http://schemas.microsoft.com/office/powerpoint/2012/main" userId="S::Lorna.Parsonson@smfa.org.uk::0e91def3-473e-494a-9d0a-d7e87e534d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0C4C48-9B11-4DA0-A10A-95BDE619FA50}" v="2013" dt="2021-02-11T16:27:42.596"/>
    <p1510:client id="{BEDB7402-EB61-43FB-BB3F-657CBAE78B6B}" v="17" dt="2021-02-11T16:35:15.352"/>
    <p1510:client id="{F1290220-CC2B-4CFE-99B6-39FCBBFA2A82}" v="5867" dt="2021-02-11T14:38:33.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notesMaster" Target="notesMasters/notesMaster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commentAuthors" Target="commentAuthor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3A494F-6368-4548-9CD5-9376CF36067A}" type="datetimeFigureOut">
              <a:rPr lang="en-GB" smtClean="0"/>
              <a:t>11/02/2021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B6B38-9BA8-4B17-9B36-1063C135AC65}" type="slidenum">
              <a:rPr lang="en-GB" smtClean="0"/>
              <a:t>‹#›</a:t>
            </a:fld>
            <a:endParaRPr lang="en-GB"/>
          </a:p>
        </p:txBody>
      </p:sp>
    </p:spTree>
    <p:extLst>
      <p:ext uri="{BB962C8B-B14F-4D97-AF65-F5344CB8AC3E}">
        <p14:creationId xmlns:p14="http://schemas.microsoft.com/office/powerpoint/2010/main" val="210254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3E5BF-1E39-43CB-8853-20005BD724F3}" type="slidenum">
              <a:rPr lang="en-GB" smtClean="0"/>
              <a:t>1</a:t>
            </a:fld>
            <a:endParaRPr lang="en-GB"/>
          </a:p>
        </p:txBody>
      </p:sp>
    </p:spTree>
    <p:extLst>
      <p:ext uri="{BB962C8B-B14F-4D97-AF65-F5344CB8AC3E}">
        <p14:creationId xmlns:p14="http://schemas.microsoft.com/office/powerpoint/2010/main" val="437984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3E5BF-1E39-43CB-8853-20005BD724F3}" type="slidenum">
              <a:rPr lang="en-GB" smtClean="0"/>
              <a:t>60</a:t>
            </a:fld>
            <a:endParaRPr lang="en-GB"/>
          </a:p>
        </p:txBody>
      </p:sp>
    </p:spTree>
    <p:extLst>
      <p:ext uri="{BB962C8B-B14F-4D97-AF65-F5344CB8AC3E}">
        <p14:creationId xmlns:p14="http://schemas.microsoft.com/office/powerpoint/2010/main" val="437984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3E5BF-1E39-43CB-8853-20005BD724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672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good about these calligrams and shape poems? Why?</a:t>
            </a:r>
          </a:p>
        </p:txBody>
      </p:sp>
      <p:sp>
        <p:nvSpPr>
          <p:cNvPr id="4" name="Slide Number Placeholder 3"/>
          <p:cNvSpPr>
            <a:spLocks noGrp="1"/>
          </p:cNvSpPr>
          <p:nvPr>
            <p:ph type="sldNum" sz="quarter" idx="5"/>
          </p:nvPr>
        </p:nvSpPr>
        <p:spPr/>
        <p:txBody>
          <a:bodyPr/>
          <a:lstStyle/>
          <a:p>
            <a:fld id="{04FB6B38-9BA8-4B17-9B36-1063C135AC65}" type="slidenum">
              <a:rPr lang="en-GB" smtClean="0"/>
              <a:t>69</a:t>
            </a:fld>
            <a:endParaRPr lang="en-GB"/>
          </a:p>
        </p:txBody>
      </p:sp>
    </p:spTree>
    <p:extLst>
      <p:ext uri="{BB962C8B-B14F-4D97-AF65-F5344CB8AC3E}">
        <p14:creationId xmlns:p14="http://schemas.microsoft.com/office/powerpoint/2010/main" val="2841413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3E5BF-1E39-43CB-8853-20005BD724F3}" type="slidenum">
              <a:rPr lang="en-GB" smtClean="0"/>
              <a:t>73</a:t>
            </a:fld>
            <a:endParaRPr lang="en-GB"/>
          </a:p>
        </p:txBody>
      </p:sp>
    </p:spTree>
    <p:extLst>
      <p:ext uri="{BB962C8B-B14F-4D97-AF65-F5344CB8AC3E}">
        <p14:creationId xmlns:p14="http://schemas.microsoft.com/office/powerpoint/2010/main" val="437984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4FB6B38-9BA8-4B17-9B36-1063C135AC65}" type="slidenum">
              <a:rPr lang="en-GB" smtClean="0"/>
              <a:t>77</a:t>
            </a:fld>
            <a:endParaRPr lang="en-GB"/>
          </a:p>
        </p:txBody>
      </p:sp>
    </p:spTree>
    <p:extLst>
      <p:ext uri="{BB962C8B-B14F-4D97-AF65-F5344CB8AC3E}">
        <p14:creationId xmlns:p14="http://schemas.microsoft.com/office/powerpoint/2010/main" val="2262861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3E5BF-1E39-43CB-8853-20005BD724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190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3E5BF-1E39-43CB-8853-20005BD724F3}" type="slidenum">
              <a:rPr lang="en-GB" smtClean="0"/>
              <a:t>88</a:t>
            </a:fld>
            <a:endParaRPr lang="en-GB"/>
          </a:p>
        </p:txBody>
      </p:sp>
    </p:spTree>
    <p:extLst>
      <p:ext uri="{BB962C8B-B14F-4D97-AF65-F5344CB8AC3E}">
        <p14:creationId xmlns:p14="http://schemas.microsoft.com/office/powerpoint/2010/main" val="437984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3E5BF-1E39-43CB-8853-20005BD724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429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3E5BF-1E39-43CB-8853-20005BD724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771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78F75FC5-A60D-48A7-B978-4F3FFCB950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B3BBAA-3305-4F42-84BD-F7B5D451FCAD}" type="slidenum">
              <a:rPr lang="en-GB" altLang="en-US"/>
              <a:pPr eaLnBrk="1" hangingPunct="1"/>
              <a:t>13</a:t>
            </a:fld>
            <a:endParaRPr lang="en-GB" altLang="en-US"/>
          </a:p>
        </p:txBody>
      </p:sp>
      <p:sp>
        <p:nvSpPr>
          <p:cNvPr id="20483" name="Rectangle 2">
            <a:extLst>
              <a:ext uri="{FF2B5EF4-FFF2-40B4-BE49-F238E27FC236}">
                <a16:creationId xmlns:a16="http://schemas.microsoft.com/office/drawing/2014/main" id="{0705673C-628E-4047-95B1-2C14226BE6E4}"/>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17A3267D-29A5-4B7F-9473-B8F3BFCDCF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A8A1DB4C-1C97-4977-AE94-76B9EF113A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070081-75CE-4A91-82E9-2B4915D09F52}" type="slidenum">
              <a:rPr lang="en-GB" altLang="en-US"/>
              <a:pPr eaLnBrk="1" hangingPunct="1"/>
              <a:t>15</a:t>
            </a:fld>
            <a:endParaRPr lang="en-GB" altLang="en-US"/>
          </a:p>
        </p:txBody>
      </p:sp>
      <p:sp>
        <p:nvSpPr>
          <p:cNvPr id="23555" name="Rectangle 2">
            <a:extLst>
              <a:ext uri="{FF2B5EF4-FFF2-40B4-BE49-F238E27FC236}">
                <a16:creationId xmlns:a16="http://schemas.microsoft.com/office/drawing/2014/main" id="{FF1C07CA-691B-4F55-8812-588BAAA7F7BE}"/>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6D14EA61-05F5-402F-8872-7063E37005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EDF74DC3-4272-4078-BE3E-D66538803F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2F5C8D-EFA8-44A5-9BB5-3CD798F81CE8}" type="slidenum">
              <a:rPr lang="en-GB" altLang="en-US"/>
              <a:pPr eaLnBrk="1" hangingPunct="1"/>
              <a:t>16</a:t>
            </a:fld>
            <a:endParaRPr lang="en-GB" altLang="en-US"/>
          </a:p>
        </p:txBody>
      </p:sp>
      <p:sp>
        <p:nvSpPr>
          <p:cNvPr id="25603" name="Rectangle 2">
            <a:extLst>
              <a:ext uri="{FF2B5EF4-FFF2-40B4-BE49-F238E27FC236}">
                <a16:creationId xmlns:a16="http://schemas.microsoft.com/office/drawing/2014/main" id="{C2D36515-7189-4A66-BD61-E355DA55C0F4}"/>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0054F1C3-7FD7-4D18-B3F3-09AF96C33F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965A062E-017E-4C5E-8028-7609930C91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E933818-ADBD-4BBF-8D2F-10A38A1559E8}" type="slidenum">
              <a:rPr lang="en-GB" altLang="en-US"/>
              <a:pPr eaLnBrk="1" hangingPunct="1"/>
              <a:t>17</a:t>
            </a:fld>
            <a:endParaRPr lang="en-GB" altLang="en-US"/>
          </a:p>
        </p:txBody>
      </p:sp>
      <p:sp>
        <p:nvSpPr>
          <p:cNvPr id="26627" name="Rectangle 2">
            <a:extLst>
              <a:ext uri="{FF2B5EF4-FFF2-40B4-BE49-F238E27FC236}">
                <a16:creationId xmlns:a16="http://schemas.microsoft.com/office/drawing/2014/main" id="{BDFBF084-A48C-4F6C-81FF-9BBB0D26C9A8}"/>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5BBDBE08-4CB4-4A11-BF8F-6488A4E5E9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3E5BF-1E39-43CB-8853-20005BD724F3}" type="slidenum">
              <a:rPr lang="en-GB" smtClean="0"/>
              <a:t>40</a:t>
            </a:fld>
            <a:endParaRPr lang="en-GB"/>
          </a:p>
        </p:txBody>
      </p:sp>
    </p:spTree>
    <p:extLst>
      <p:ext uri="{BB962C8B-B14F-4D97-AF65-F5344CB8AC3E}">
        <p14:creationId xmlns:p14="http://schemas.microsoft.com/office/powerpoint/2010/main" val="437984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Why do you think Annabelle keeps knitting? (Answers could refer to the literal, fact that the yarn does not ever run out, but they could also show a deeper level of understanding and refer to the way that the jumpers are making everyone happier and feel closer.)</a:t>
            </a:r>
          </a:p>
          <a:p>
            <a:r>
              <a:rPr lang="en-GB" sz="1200" b="0" i="0" kern="1200">
                <a:solidFill>
                  <a:schemeClr val="tx1"/>
                </a:solidFill>
                <a:effectLst/>
                <a:latin typeface="+mn-lt"/>
                <a:ea typeface="+mn-ea"/>
                <a:cs typeface="+mn-cs"/>
              </a:rPr>
              <a:t>Why does Luke make fun of Annabelle and Mars? (This can be answered by re-reading the text where Annabelle tells him he is jealous of her.)</a:t>
            </a:r>
          </a:p>
          <a:p>
            <a:r>
              <a:rPr lang="en-GB" sz="1200" b="0" i="0" kern="1200">
                <a:solidFill>
                  <a:schemeClr val="tx1"/>
                </a:solidFill>
                <a:effectLst/>
                <a:latin typeface="+mn-lt"/>
                <a:ea typeface="+mn-ea"/>
                <a:cs typeface="+mn-cs"/>
              </a:rPr>
              <a:t>Why does Annabelle knit a hat for Mr Crabtree? (Answers can demonstrate literal understanding if referring to the fact that Mr Crabtree doesn’t wear jumpers and he says he doesn’t want one.)</a:t>
            </a:r>
          </a:p>
          <a:p>
            <a:r>
              <a:rPr lang="en-GB" sz="1200" b="0" i="0" kern="1200">
                <a:solidFill>
                  <a:schemeClr val="tx1"/>
                </a:solidFill>
                <a:effectLst/>
                <a:latin typeface="+mn-lt"/>
                <a:ea typeface="+mn-ea"/>
                <a:cs typeface="+mn-cs"/>
              </a:rPr>
              <a:t>Does Annabelle only knit for people and animals? (This requires a literal response. No – the text says she makes jumpers for things that didn’t even wear jumpers and the illustration shows the buildings and trees wearing them.)</a:t>
            </a:r>
          </a:p>
          <a:p>
            <a:r>
              <a:rPr lang="en-GB" sz="1200" b="0" i="0" kern="1200">
                <a:solidFill>
                  <a:schemeClr val="tx1"/>
                </a:solidFill>
                <a:effectLst/>
                <a:latin typeface="+mn-lt"/>
                <a:ea typeface="+mn-ea"/>
                <a:cs typeface="+mn-cs"/>
              </a:rPr>
              <a:t>How do you think things have changed in the town?</a:t>
            </a:r>
          </a:p>
          <a:p>
            <a:endParaRPr lang="en-GB"/>
          </a:p>
        </p:txBody>
      </p:sp>
      <p:sp>
        <p:nvSpPr>
          <p:cNvPr id="4" name="Slide Number Placeholder 3"/>
          <p:cNvSpPr>
            <a:spLocks noGrp="1"/>
          </p:cNvSpPr>
          <p:nvPr>
            <p:ph type="sldNum" sz="quarter" idx="5"/>
          </p:nvPr>
        </p:nvSpPr>
        <p:spPr/>
        <p:txBody>
          <a:bodyPr/>
          <a:lstStyle/>
          <a:p>
            <a:fld id="{04FB6B38-9BA8-4B17-9B36-1063C135AC65}" type="slidenum">
              <a:rPr lang="en-GB" smtClean="0"/>
              <a:t>42</a:t>
            </a:fld>
            <a:endParaRPr lang="en-GB"/>
          </a:p>
        </p:txBody>
      </p:sp>
    </p:spTree>
    <p:extLst>
      <p:ext uri="{BB962C8B-B14F-4D97-AF65-F5344CB8AC3E}">
        <p14:creationId xmlns:p14="http://schemas.microsoft.com/office/powerpoint/2010/main" val="126693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3E5BF-1E39-43CB-8853-20005BD724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785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96962-3A63-423E-9195-BAD268BB18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7505CE-FE8D-4407-B60C-28CCA1F9AC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81C7AA-70FE-4473-B12A-631CA1BA3B2E}"/>
              </a:ext>
            </a:extLst>
          </p:cNvPr>
          <p:cNvSpPr>
            <a:spLocks noGrp="1"/>
          </p:cNvSpPr>
          <p:nvPr>
            <p:ph type="dt" sz="half" idx="10"/>
          </p:nvPr>
        </p:nvSpPr>
        <p:spPr/>
        <p:txBody>
          <a:bodyPr/>
          <a:lstStyle/>
          <a:p>
            <a:fld id="{3A0546DC-980C-4E3C-9362-1456988194BE}" type="datetimeFigureOut">
              <a:rPr lang="en-GB" smtClean="0"/>
              <a:t>11/02/2021</a:t>
            </a:fld>
            <a:endParaRPr lang="en-GB"/>
          </a:p>
        </p:txBody>
      </p:sp>
      <p:sp>
        <p:nvSpPr>
          <p:cNvPr id="5" name="Footer Placeholder 4">
            <a:extLst>
              <a:ext uri="{FF2B5EF4-FFF2-40B4-BE49-F238E27FC236}">
                <a16:creationId xmlns:a16="http://schemas.microsoft.com/office/drawing/2014/main" id="{882D2787-FDB2-423D-8F2D-111742766B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98D2AC-75CB-4EE9-9B91-AF8FA05F37F4}"/>
              </a:ext>
            </a:extLst>
          </p:cNvPr>
          <p:cNvSpPr>
            <a:spLocks noGrp="1"/>
          </p:cNvSpPr>
          <p:nvPr>
            <p:ph type="sldNum" sz="quarter" idx="12"/>
          </p:nvPr>
        </p:nvSpPr>
        <p:spPr/>
        <p:txBody>
          <a:bodyPr/>
          <a:lstStyle/>
          <a:p>
            <a:fld id="{5AC48AFB-E0B6-46EC-8CCC-B5169773CB33}" type="slidenum">
              <a:rPr lang="en-GB" smtClean="0"/>
              <a:t>‹#›</a:t>
            </a:fld>
            <a:endParaRPr lang="en-GB"/>
          </a:p>
        </p:txBody>
      </p:sp>
    </p:spTree>
    <p:extLst>
      <p:ext uri="{BB962C8B-B14F-4D97-AF65-F5344CB8AC3E}">
        <p14:creationId xmlns:p14="http://schemas.microsoft.com/office/powerpoint/2010/main" val="223391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3728-DF1E-451C-888B-A20E1EF25B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04A2E0-5FA9-4B9C-B8E7-2BB1C8557B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2771B2-F482-4DFB-A31D-B337964C75CF}"/>
              </a:ext>
            </a:extLst>
          </p:cNvPr>
          <p:cNvSpPr>
            <a:spLocks noGrp="1"/>
          </p:cNvSpPr>
          <p:nvPr>
            <p:ph type="dt" sz="half" idx="10"/>
          </p:nvPr>
        </p:nvSpPr>
        <p:spPr/>
        <p:txBody>
          <a:bodyPr/>
          <a:lstStyle/>
          <a:p>
            <a:fld id="{3A0546DC-980C-4E3C-9362-1456988194BE}" type="datetimeFigureOut">
              <a:rPr lang="en-GB" smtClean="0"/>
              <a:t>11/02/2021</a:t>
            </a:fld>
            <a:endParaRPr lang="en-GB"/>
          </a:p>
        </p:txBody>
      </p:sp>
      <p:sp>
        <p:nvSpPr>
          <p:cNvPr id="5" name="Footer Placeholder 4">
            <a:extLst>
              <a:ext uri="{FF2B5EF4-FFF2-40B4-BE49-F238E27FC236}">
                <a16:creationId xmlns:a16="http://schemas.microsoft.com/office/drawing/2014/main" id="{47068BF1-D9BB-449B-8D08-C7F4569573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F59267-B3E9-4DAE-834B-B11B0158CABB}"/>
              </a:ext>
            </a:extLst>
          </p:cNvPr>
          <p:cNvSpPr>
            <a:spLocks noGrp="1"/>
          </p:cNvSpPr>
          <p:nvPr>
            <p:ph type="sldNum" sz="quarter" idx="12"/>
          </p:nvPr>
        </p:nvSpPr>
        <p:spPr/>
        <p:txBody>
          <a:bodyPr/>
          <a:lstStyle/>
          <a:p>
            <a:fld id="{5AC48AFB-E0B6-46EC-8CCC-B5169773CB33}" type="slidenum">
              <a:rPr lang="en-GB" smtClean="0"/>
              <a:t>‹#›</a:t>
            </a:fld>
            <a:endParaRPr lang="en-GB"/>
          </a:p>
        </p:txBody>
      </p:sp>
    </p:spTree>
    <p:extLst>
      <p:ext uri="{BB962C8B-B14F-4D97-AF65-F5344CB8AC3E}">
        <p14:creationId xmlns:p14="http://schemas.microsoft.com/office/powerpoint/2010/main" val="2208094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5734B5-CE41-402A-AE29-1CCCD97EEB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9A3789-6100-413D-923E-FAE6BDFB34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EC110C-93DF-443C-87D5-4015BCF564FA}"/>
              </a:ext>
            </a:extLst>
          </p:cNvPr>
          <p:cNvSpPr>
            <a:spLocks noGrp="1"/>
          </p:cNvSpPr>
          <p:nvPr>
            <p:ph type="dt" sz="half" idx="10"/>
          </p:nvPr>
        </p:nvSpPr>
        <p:spPr/>
        <p:txBody>
          <a:bodyPr/>
          <a:lstStyle/>
          <a:p>
            <a:fld id="{3A0546DC-980C-4E3C-9362-1456988194BE}" type="datetimeFigureOut">
              <a:rPr lang="en-GB" smtClean="0"/>
              <a:t>11/02/2021</a:t>
            </a:fld>
            <a:endParaRPr lang="en-GB"/>
          </a:p>
        </p:txBody>
      </p:sp>
      <p:sp>
        <p:nvSpPr>
          <p:cNvPr id="5" name="Footer Placeholder 4">
            <a:extLst>
              <a:ext uri="{FF2B5EF4-FFF2-40B4-BE49-F238E27FC236}">
                <a16:creationId xmlns:a16="http://schemas.microsoft.com/office/drawing/2014/main" id="{E4C2E094-7579-466A-8946-8F5AA90D9D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D20A03-7E41-4C10-A912-065C296C3334}"/>
              </a:ext>
            </a:extLst>
          </p:cNvPr>
          <p:cNvSpPr>
            <a:spLocks noGrp="1"/>
          </p:cNvSpPr>
          <p:nvPr>
            <p:ph type="sldNum" sz="quarter" idx="12"/>
          </p:nvPr>
        </p:nvSpPr>
        <p:spPr/>
        <p:txBody>
          <a:bodyPr/>
          <a:lstStyle/>
          <a:p>
            <a:fld id="{5AC48AFB-E0B6-46EC-8CCC-B5169773CB33}" type="slidenum">
              <a:rPr lang="en-GB" smtClean="0"/>
              <a:t>‹#›</a:t>
            </a:fld>
            <a:endParaRPr lang="en-GB"/>
          </a:p>
        </p:txBody>
      </p:sp>
    </p:spTree>
    <p:extLst>
      <p:ext uri="{BB962C8B-B14F-4D97-AF65-F5344CB8AC3E}">
        <p14:creationId xmlns:p14="http://schemas.microsoft.com/office/powerpoint/2010/main" val="3087076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0EEE-792D-4C0D-B19E-54FC63C9AC2E}"/>
              </a:ext>
            </a:extLst>
          </p:cNvPr>
          <p:cNvSpPr>
            <a:spLocks noGrp="1"/>
          </p:cNvSpPr>
          <p:nvPr>
            <p:ph type="ctrTitle"/>
          </p:nvPr>
        </p:nvSpPr>
        <p:spPr>
          <a:xfrm>
            <a:off x="1524000" y="1122363"/>
            <a:ext cx="9144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C211F769-9148-470C-B19D-06BF7F6C0C38}"/>
              </a:ext>
            </a:extLst>
          </p:cNvPr>
          <p:cNvSpPr>
            <a:spLocks noGrp="1"/>
          </p:cNvSpPr>
          <p:nvPr>
            <p:ph type="subTitle" idx="1"/>
          </p:nvPr>
        </p:nvSpPr>
        <p:spPr>
          <a:xfrm>
            <a:off x="1524000" y="3602038"/>
            <a:ext cx="9144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EE79AD-35D0-48E1-9AA1-FEB736B22176}"/>
              </a:ext>
            </a:extLst>
          </p:cNvPr>
          <p:cNvSpPr>
            <a:spLocks noGrp="1"/>
          </p:cNvSpPr>
          <p:nvPr>
            <p:ph type="dt" sz="half" idx="10"/>
          </p:nvPr>
        </p:nvSpPr>
        <p:spPr/>
        <p:txBody>
          <a:bodyPr/>
          <a:lstStyle/>
          <a:p>
            <a:fld id="{20740CCB-8D60-4BAA-8E43-D94676A8428A}" type="datetimeFigureOut">
              <a:rPr lang="en-GB" smtClean="0"/>
              <a:t>11/02/2021</a:t>
            </a:fld>
            <a:endParaRPr lang="en-GB"/>
          </a:p>
        </p:txBody>
      </p:sp>
      <p:sp>
        <p:nvSpPr>
          <p:cNvPr id="5" name="Footer Placeholder 4">
            <a:extLst>
              <a:ext uri="{FF2B5EF4-FFF2-40B4-BE49-F238E27FC236}">
                <a16:creationId xmlns:a16="http://schemas.microsoft.com/office/drawing/2014/main" id="{B6F4EACE-C125-4573-8A23-AAF3DCC33C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31058F-F223-4AB7-9A8E-56F6E860DAF4}"/>
              </a:ext>
            </a:extLst>
          </p:cNvPr>
          <p:cNvSpPr>
            <a:spLocks noGrp="1"/>
          </p:cNvSpPr>
          <p:nvPr>
            <p:ph type="sldNum" sz="quarter" idx="12"/>
          </p:nvPr>
        </p:nvSpPr>
        <p:spPr/>
        <p:txBody>
          <a:bodyPr/>
          <a:lstStyle/>
          <a:p>
            <a:fld id="{E4A32E76-DE51-4335-9727-BCF098E31430}" type="slidenum">
              <a:rPr lang="en-GB" smtClean="0"/>
              <a:t>‹#›</a:t>
            </a:fld>
            <a:endParaRPr lang="en-GB"/>
          </a:p>
        </p:txBody>
      </p:sp>
      <p:sp>
        <p:nvSpPr>
          <p:cNvPr id="7" name="Rectangle 6">
            <a:extLst>
              <a:ext uri="{FF2B5EF4-FFF2-40B4-BE49-F238E27FC236}">
                <a16:creationId xmlns:a16="http://schemas.microsoft.com/office/drawing/2014/main" id="{DC13C91E-9833-4866-B1DE-E2C481EACCD2}"/>
              </a:ext>
            </a:extLst>
          </p:cNvPr>
          <p:cNvSpPr/>
          <p:nvPr userDrawn="1"/>
        </p:nvSpPr>
        <p:spPr>
          <a:xfrm>
            <a:off x="107156" y="107156"/>
            <a:ext cx="11937207" cy="661431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6105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72ED-5E61-4402-B6F3-AC34BC75F631}"/>
              </a:ext>
            </a:extLst>
          </p:cNvPr>
          <p:cNvSpPr>
            <a:spLocks noGrp="1"/>
          </p:cNvSpPr>
          <p:nvPr>
            <p:ph type="title"/>
          </p:nvPr>
        </p:nvSpPr>
        <p:spPr/>
        <p:txBody>
          <a:bodyPr/>
          <a:lstStyle>
            <a:lvl1pPr>
              <a:defRPr>
                <a:latin typeface="Gill Sans MT" panose="020B0502020104020203"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84CEFD9-5C74-436F-A07D-BCD36BF7CF2F}"/>
              </a:ext>
            </a:extLst>
          </p:cNvPr>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904BF7-3983-4B5B-B2D5-0C9EC60FFDE8}"/>
              </a:ext>
            </a:extLst>
          </p:cNvPr>
          <p:cNvSpPr>
            <a:spLocks noGrp="1"/>
          </p:cNvSpPr>
          <p:nvPr>
            <p:ph type="dt" sz="half" idx="10"/>
          </p:nvPr>
        </p:nvSpPr>
        <p:spPr/>
        <p:txBody>
          <a:bodyPr/>
          <a:lstStyle/>
          <a:p>
            <a:fld id="{20740CCB-8D60-4BAA-8E43-D94676A8428A}" type="datetimeFigureOut">
              <a:rPr lang="en-GB" smtClean="0"/>
              <a:t>11/02/2021</a:t>
            </a:fld>
            <a:endParaRPr lang="en-GB"/>
          </a:p>
        </p:txBody>
      </p:sp>
      <p:sp>
        <p:nvSpPr>
          <p:cNvPr id="5" name="Footer Placeholder 4">
            <a:extLst>
              <a:ext uri="{FF2B5EF4-FFF2-40B4-BE49-F238E27FC236}">
                <a16:creationId xmlns:a16="http://schemas.microsoft.com/office/drawing/2014/main" id="{98AE280D-7014-4E43-A5B5-06EFA42BA3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5C82DB-3219-47B1-9F4C-F888CD4095F2}"/>
              </a:ext>
            </a:extLst>
          </p:cNvPr>
          <p:cNvSpPr>
            <a:spLocks noGrp="1"/>
          </p:cNvSpPr>
          <p:nvPr>
            <p:ph type="sldNum" sz="quarter" idx="12"/>
          </p:nvPr>
        </p:nvSpPr>
        <p:spPr/>
        <p:txBody>
          <a:bodyPr/>
          <a:lstStyle/>
          <a:p>
            <a:fld id="{E4A32E76-DE51-4335-9727-BCF098E31430}" type="slidenum">
              <a:rPr lang="en-GB" smtClean="0"/>
              <a:t>‹#›</a:t>
            </a:fld>
            <a:endParaRPr lang="en-GB"/>
          </a:p>
        </p:txBody>
      </p:sp>
      <p:sp>
        <p:nvSpPr>
          <p:cNvPr id="7" name="Rectangle 6">
            <a:extLst>
              <a:ext uri="{FF2B5EF4-FFF2-40B4-BE49-F238E27FC236}">
                <a16:creationId xmlns:a16="http://schemas.microsoft.com/office/drawing/2014/main" id="{4D840CBF-7B13-4DF0-9546-85DB63043888}"/>
              </a:ext>
            </a:extLst>
          </p:cNvPr>
          <p:cNvSpPr/>
          <p:nvPr userDrawn="1"/>
        </p:nvSpPr>
        <p:spPr>
          <a:xfrm>
            <a:off x="107156" y="107156"/>
            <a:ext cx="11937207" cy="661431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814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12DF-3A3E-4CA6-9260-7E25D1AC0523}"/>
              </a:ext>
            </a:extLst>
          </p:cNvPr>
          <p:cNvSpPr>
            <a:spLocks noGrp="1"/>
          </p:cNvSpPr>
          <p:nvPr>
            <p:ph type="title"/>
          </p:nvPr>
        </p:nvSpPr>
        <p:spPr>
          <a:xfrm>
            <a:off x="831850" y="1709738"/>
            <a:ext cx="10515600" cy="2852737"/>
          </a:xfrm>
        </p:spPr>
        <p:txBody>
          <a:bodyPr anchor="b"/>
          <a:lstStyle>
            <a:lvl1pPr>
              <a:defRPr sz="6000">
                <a:latin typeface="Gill Sans MT" panose="020B0502020104020203"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AE543A5-14FF-480B-9697-4D74922427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BFE3AE-04EC-452C-A55E-BD1AF59AE5DB}"/>
              </a:ext>
            </a:extLst>
          </p:cNvPr>
          <p:cNvSpPr>
            <a:spLocks noGrp="1"/>
          </p:cNvSpPr>
          <p:nvPr>
            <p:ph type="dt" sz="half" idx="10"/>
          </p:nvPr>
        </p:nvSpPr>
        <p:spPr/>
        <p:txBody>
          <a:bodyPr/>
          <a:lstStyle/>
          <a:p>
            <a:fld id="{20740CCB-8D60-4BAA-8E43-D94676A8428A}" type="datetimeFigureOut">
              <a:rPr lang="en-GB" smtClean="0"/>
              <a:t>11/02/2021</a:t>
            </a:fld>
            <a:endParaRPr lang="en-GB"/>
          </a:p>
        </p:txBody>
      </p:sp>
      <p:sp>
        <p:nvSpPr>
          <p:cNvPr id="5" name="Footer Placeholder 4">
            <a:extLst>
              <a:ext uri="{FF2B5EF4-FFF2-40B4-BE49-F238E27FC236}">
                <a16:creationId xmlns:a16="http://schemas.microsoft.com/office/drawing/2014/main" id="{60FA664B-22B3-4C1C-BF76-FF86BC408E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A4C438-F793-4CC1-8F69-4B5B7CB0DBF8}"/>
              </a:ext>
            </a:extLst>
          </p:cNvPr>
          <p:cNvSpPr>
            <a:spLocks noGrp="1"/>
          </p:cNvSpPr>
          <p:nvPr>
            <p:ph type="sldNum" sz="quarter" idx="12"/>
          </p:nvPr>
        </p:nvSpPr>
        <p:spPr/>
        <p:txBody>
          <a:bodyPr/>
          <a:lstStyle/>
          <a:p>
            <a:fld id="{E4A32E76-DE51-4335-9727-BCF098E31430}" type="slidenum">
              <a:rPr lang="en-GB" smtClean="0"/>
              <a:t>‹#›</a:t>
            </a:fld>
            <a:endParaRPr lang="en-GB"/>
          </a:p>
        </p:txBody>
      </p:sp>
      <p:sp>
        <p:nvSpPr>
          <p:cNvPr id="7" name="Rectangle 6">
            <a:extLst>
              <a:ext uri="{FF2B5EF4-FFF2-40B4-BE49-F238E27FC236}">
                <a16:creationId xmlns:a16="http://schemas.microsoft.com/office/drawing/2014/main" id="{EEB90B51-C564-4753-BC5D-DCB32BF0D7F9}"/>
              </a:ext>
            </a:extLst>
          </p:cNvPr>
          <p:cNvSpPr/>
          <p:nvPr userDrawn="1"/>
        </p:nvSpPr>
        <p:spPr>
          <a:xfrm>
            <a:off x="107156" y="107156"/>
            <a:ext cx="11937207" cy="661431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2589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BF1F-1E79-49C5-954B-847F9594FACD}"/>
              </a:ext>
            </a:extLst>
          </p:cNvPr>
          <p:cNvSpPr>
            <a:spLocks noGrp="1"/>
          </p:cNvSpPr>
          <p:nvPr>
            <p:ph type="title"/>
          </p:nvPr>
        </p:nvSpPr>
        <p:spPr/>
        <p:txBody>
          <a:bodyPr/>
          <a:lstStyle>
            <a:lvl1pPr>
              <a:defRPr>
                <a:latin typeface="Gill Sans MT" panose="020B0502020104020203"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136C35-C3CA-416C-86D7-5C96B7FE3D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4B45450-D125-4297-BA65-0832D043EE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5512C2-A62C-4855-84FA-05979102D475}"/>
              </a:ext>
            </a:extLst>
          </p:cNvPr>
          <p:cNvSpPr>
            <a:spLocks noGrp="1"/>
          </p:cNvSpPr>
          <p:nvPr>
            <p:ph type="dt" sz="half" idx="10"/>
          </p:nvPr>
        </p:nvSpPr>
        <p:spPr/>
        <p:txBody>
          <a:bodyPr/>
          <a:lstStyle/>
          <a:p>
            <a:fld id="{20740CCB-8D60-4BAA-8E43-D94676A8428A}" type="datetimeFigureOut">
              <a:rPr lang="en-GB" smtClean="0"/>
              <a:t>11/02/2021</a:t>
            </a:fld>
            <a:endParaRPr lang="en-GB"/>
          </a:p>
        </p:txBody>
      </p:sp>
      <p:sp>
        <p:nvSpPr>
          <p:cNvPr id="6" name="Footer Placeholder 5">
            <a:extLst>
              <a:ext uri="{FF2B5EF4-FFF2-40B4-BE49-F238E27FC236}">
                <a16:creationId xmlns:a16="http://schemas.microsoft.com/office/drawing/2014/main" id="{6D2558E3-BE77-42E8-BF5C-C63087AC12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D53072-119F-4C99-8542-1D61E1DD5BBD}"/>
              </a:ext>
            </a:extLst>
          </p:cNvPr>
          <p:cNvSpPr>
            <a:spLocks noGrp="1"/>
          </p:cNvSpPr>
          <p:nvPr>
            <p:ph type="sldNum" sz="quarter" idx="12"/>
          </p:nvPr>
        </p:nvSpPr>
        <p:spPr/>
        <p:txBody>
          <a:bodyPr/>
          <a:lstStyle/>
          <a:p>
            <a:fld id="{E4A32E76-DE51-4335-9727-BCF098E31430}" type="slidenum">
              <a:rPr lang="en-GB" smtClean="0"/>
              <a:t>‹#›</a:t>
            </a:fld>
            <a:endParaRPr lang="en-GB"/>
          </a:p>
        </p:txBody>
      </p:sp>
      <p:sp>
        <p:nvSpPr>
          <p:cNvPr id="8" name="Rectangle 7">
            <a:extLst>
              <a:ext uri="{FF2B5EF4-FFF2-40B4-BE49-F238E27FC236}">
                <a16:creationId xmlns:a16="http://schemas.microsoft.com/office/drawing/2014/main" id="{CA2FA1FB-5492-4753-A2BB-8EB49FCDE52B}"/>
              </a:ext>
            </a:extLst>
          </p:cNvPr>
          <p:cNvSpPr/>
          <p:nvPr userDrawn="1"/>
        </p:nvSpPr>
        <p:spPr>
          <a:xfrm>
            <a:off x="107156" y="107156"/>
            <a:ext cx="11937207" cy="661431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0279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C2A0D-83F8-4C7F-B5F7-72EF4EE7A554}"/>
              </a:ext>
            </a:extLst>
          </p:cNvPr>
          <p:cNvSpPr>
            <a:spLocks noGrp="1"/>
          </p:cNvSpPr>
          <p:nvPr>
            <p:ph type="title"/>
          </p:nvPr>
        </p:nvSpPr>
        <p:spPr>
          <a:xfrm>
            <a:off x="839788" y="365125"/>
            <a:ext cx="10515600" cy="1325563"/>
          </a:xfrm>
        </p:spPr>
        <p:txBody>
          <a:bodyPr/>
          <a:lstStyle>
            <a:lvl1pPr>
              <a:defRPr>
                <a:latin typeface="Gill Sans MT" panose="020B0502020104020203"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0881717-6A90-45F8-86FD-91A937EF8F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234A31-294E-4A32-A491-D4C13B7931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ADAFB7D-EC05-445E-8433-60E15D4A79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1475C4-32F6-42BA-8C5F-E01B69DAAD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FE9CC0F-F7C4-465F-BA53-59DDCA2137A0}"/>
              </a:ext>
            </a:extLst>
          </p:cNvPr>
          <p:cNvSpPr>
            <a:spLocks noGrp="1"/>
          </p:cNvSpPr>
          <p:nvPr>
            <p:ph type="dt" sz="half" idx="10"/>
          </p:nvPr>
        </p:nvSpPr>
        <p:spPr/>
        <p:txBody>
          <a:bodyPr/>
          <a:lstStyle/>
          <a:p>
            <a:fld id="{20740CCB-8D60-4BAA-8E43-D94676A8428A}" type="datetimeFigureOut">
              <a:rPr lang="en-GB" smtClean="0"/>
              <a:t>11/02/2021</a:t>
            </a:fld>
            <a:endParaRPr lang="en-GB"/>
          </a:p>
        </p:txBody>
      </p:sp>
      <p:sp>
        <p:nvSpPr>
          <p:cNvPr id="8" name="Footer Placeholder 7">
            <a:extLst>
              <a:ext uri="{FF2B5EF4-FFF2-40B4-BE49-F238E27FC236}">
                <a16:creationId xmlns:a16="http://schemas.microsoft.com/office/drawing/2014/main" id="{9B058775-8D8F-4A63-AF3E-7EC0F5C42CB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FAB7EE9-492E-4DB3-834A-8A7FC09FC74C}"/>
              </a:ext>
            </a:extLst>
          </p:cNvPr>
          <p:cNvSpPr>
            <a:spLocks noGrp="1"/>
          </p:cNvSpPr>
          <p:nvPr>
            <p:ph type="sldNum" sz="quarter" idx="12"/>
          </p:nvPr>
        </p:nvSpPr>
        <p:spPr/>
        <p:txBody>
          <a:bodyPr/>
          <a:lstStyle/>
          <a:p>
            <a:fld id="{E4A32E76-DE51-4335-9727-BCF098E31430}" type="slidenum">
              <a:rPr lang="en-GB" smtClean="0"/>
              <a:t>‹#›</a:t>
            </a:fld>
            <a:endParaRPr lang="en-GB"/>
          </a:p>
        </p:txBody>
      </p:sp>
      <p:sp>
        <p:nvSpPr>
          <p:cNvPr id="10" name="Rectangle 9">
            <a:extLst>
              <a:ext uri="{FF2B5EF4-FFF2-40B4-BE49-F238E27FC236}">
                <a16:creationId xmlns:a16="http://schemas.microsoft.com/office/drawing/2014/main" id="{5713479B-51D3-4C08-9770-01F5F08FA91C}"/>
              </a:ext>
            </a:extLst>
          </p:cNvPr>
          <p:cNvSpPr/>
          <p:nvPr userDrawn="1"/>
        </p:nvSpPr>
        <p:spPr>
          <a:xfrm>
            <a:off x="107156" y="107156"/>
            <a:ext cx="11937207" cy="661431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8358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D3730-52D1-41CE-A835-917F580CAC84}"/>
              </a:ext>
            </a:extLst>
          </p:cNvPr>
          <p:cNvSpPr>
            <a:spLocks noGrp="1"/>
          </p:cNvSpPr>
          <p:nvPr>
            <p:ph type="title"/>
          </p:nvPr>
        </p:nvSpPr>
        <p:spPr/>
        <p:txBody>
          <a:bodyPr/>
          <a:lstStyle>
            <a:lvl1pPr>
              <a:defRPr>
                <a:latin typeface="Gill Sans MT" panose="020B0502020104020203" pitchFamily="34"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BE4EF775-D0CF-4C12-80FC-ADEB95AC78BD}"/>
              </a:ext>
            </a:extLst>
          </p:cNvPr>
          <p:cNvSpPr>
            <a:spLocks noGrp="1"/>
          </p:cNvSpPr>
          <p:nvPr>
            <p:ph type="dt" sz="half" idx="10"/>
          </p:nvPr>
        </p:nvSpPr>
        <p:spPr/>
        <p:txBody>
          <a:bodyPr/>
          <a:lstStyle>
            <a:lvl1pPr>
              <a:defRPr>
                <a:latin typeface="Gill Sans MT" panose="020B0502020104020203" pitchFamily="34" charset="0"/>
              </a:defRPr>
            </a:lvl1pPr>
          </a:lstStyle>
          <a:p>
            <a:fld id="{20740CCB-8D60-4BAA-8E43-D94676A8428A}" type="datetimeFigureOut">
              <a:rPr lang="en-GB" smtClean="0"/>
              <a:pPr/>
              <a:t>11/02/2021</a:t>
            </a:fld>
            <a:endParaRPr lang="en-GB"/>
          </a:p>
        </p:txBody>
      </p:sp>
      <p:sp>
        <p:nvSpPr>
          <p:cNvPr id="4" name="Footer Placeholder 3">
            <a:extLst>
              <a:ext uri="{FF2B5EF4-FFF2-40B4-BE49-F238E27FC236}">
                <a16:creationId xmlns:a16="http://schemas.microsoft.com/office/drawing/2014/main" id="{340F1FBD-EBEA-48A6-AE93-B7B12A96A75B}"/>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5" name="Slide Number Placeholder 4">
            <a:extLst>
              <a:ext uri="{FF2B5EF4-FFF2-40B4-BE49-F238E27FC236}">
                <a16:creationId xmlns:a16="http://schemas.microsoft.com/office/drawing/2014/main" id="{864CB04E-BD60-41FA-971B-AA8C3EF13186}"/>
              </a:ext>
            </a:extLst>
          </p:cNvPr>
          <p:cNvSpPr>
            <a:spLocks noGrp="1"/>
          </p:cNvSpPr>
          <p:nvPr>
            <p:ph type="sldNum" sz="quarter" idx="12"/>
          </p:nvPr>
        </p:nvSpPr>
        <p:spPr/>
        <p:txBody>
          <a:bodyPr/>
          <a:lstStyle>
            <a:lvl1pPr>
              <a:defRPr>
                <a:latin typeface="Gill Sans MT" panose="020B0502020104020203" pitchFamily="34" charset="0"/>
              </a:defRPr>
            </a:lvl1pPr>
          </a:lstStyle>
          <a:p>
            <a:fld id="{E4A32E76-DE51-4335-9727-BCF098E31430}" type="slidenum">
              <a:rPr lang="en-GB" smtClean="0"/>
              <a:pPr/>
              <a:t>‹#›</a:t>
            </a:fld>
            <a:endParaRPr lang="en-GB"/>
          </a:p>
        </p:txBody>
      </p:sp>
      <p:sp>
        <p:nvSpPr>
          <p:cNvPr id="6" name="Rectangle 5">
            <a:extLst>
              <a:ext uri="{FF2B5EF4-FFF2-40B4-BE49-F238E27FC236}">
                <a16:creationId xmlns:a16="http://schemas.microsoft.com/office/drawing/2014/main" id="{A10BAD31-47EA-4D24-994B-EAACEF1AEE43}"/>
              </a:ext>
            </a:extLst>
          </p:cNvPr>
          <p:cNvSpPr/>
          <p:nvPr userDrawn="1"/>
        </p:nvSpPr>
        <p:spPr>
          <a:xfrm>
            <a:off x="107156" y="107156"/>
            <a:ext cx="11937207" cy="661431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4091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2A781-26B8-4BD2-9FC2-C1F316D39866}"/>
              </a:ext>
            </a:extLst>
          </p:cNvPr>
          <p:cNvSpPr>
            <a:spLocks noGrp="1"/>
          </p:cNvSpPr>
          <p:nvPr>
            <p:ph type="dt" sz="half" idx="10"/>
          </p:nvPr>
        </p:nvSpPr>
        <p:spPr/>
        <p:txBody>
          <a:bodyPr/>
          <a:lstStyle/>
          <a:p>
            <a:fld id="{20740CCB-8D60-4BAA-8E43-D94676A8428A}" type="datetimeFigureOut">
              <a:rPr lang="en-GB" smtClean="0"/>
              <a:t>11/02/2021</a:t>
            </a:fld>
            <a:endParaRPr lang="en-GB"/>
          </a:p>
        </p:txBody>
      </p:sp>
      <p:sp>
        <p:nvSpPr>
          <p:cNvPr id="3" name="Footer Placeholder 2">
            <a:extLst>
              <a:ext uri="{FF2B5EF4-FFF2-40B4-BE49-F238E27FC236}">
                <a16:creationId xmlns:a16="http://schemas.microsoft.com/office/drawing/2014/main" id="{C9FAD5CC-704A-4561-9E18-705E569B44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44BADCE-36A5-49F6-86D1-89DC61075E4E}"/>
              </a:ext>
            </a:extLst>
          </p:cNvPr>
          <p:cNvSpPr>
            <a:spLocks noGrp="1"/>
          </p:cNvSpPr>
          <p:nvPr>
            <p:ph type="sldNum" sz="quarter" idx="12"/>
          </p:nvPr>
        </p:nvSpPr>
        <p:spPr/>
        <p:txBody>
          <a:bodyPr/>
          <a:lstStyle/>
          <a:p>
            <a:fld id="{E4A32E76-DE51-4335-9727-BCF098E31430}" type="slidenum">
              <a:rPr lang="en-GB" smtClean="0"/>
              <a:t>‹#›</a:t>
            </a:fld>
            <a:endParaRPr lang="en-GB"/>
          </a:p>
        </p:txBody>
      </p:sp>
      <p:sp>
        <p:nvSpPr>
          <p:cNvPr id="5" name="Rectangle 4">
            <a:extLst>
              <a:ext uri="{FF2B5EF4-FFF2-40B4-BE49-F238E27FC236}">
                <a16:creationId xmlns:a16="http://schemas.microsoft.com/office/drawing/2014/main" id="{DCBE2175-2E7C-4890-AACF-C780D27DDD07}"/>
              </a:ext>
            </a:extLst>
          </p:cNvPr>
          <p:cNvSpPr/>
          <p:nvPr userDrawn="1"/>
        </p:nvSpPr>
        <p:spPr>
          <a:xfrm>
            <a:off x="107156" y="107156"/>
            <a:ext cx="11937207" cy="661431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3736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D56F6-D0E4-4441-BA10-F24FF20C82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6FD1932-0202-477C-A815-13591B3D0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4859A3-7263-4E85-A08D-BC0E18288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8553FA-5489-4FF4-AE78-65B7AB61D829}"/>
              </a:ext>
            </a:extLst>
          </p:cNvPr>
          <p:cNvSpPr>
            <a:spLocks noGrp="1"/>
          </p:cNvSpPr>
          <p:nvPr>
            <p:ph type="dt" sz="half" idx="10"/>
          </p:nvPr>
        </p:nvSpPr>
        <p:spPr/>
        <p:txBody>
          <a:bodyPr/>
          <a:lstStyle/>
          <a:p>
            <a:fld id="{20740CCB-8D60-4BAA-8E43-D94676A8428A}" type="datetimeFigureOut">
              <a:rPr lang="en-GB" smtClean="0"/>
              <a:t>11/02/2021</a:t>
            </a:fld>
            <a:endParaRPr lang="en-GB"/>
          </a:p>
        </p:txBody>
      </p:sp>
      <p:sp>
        <p:nvSpPr>
          <p:cNvPr id="6" name="Footer Placeholder 5">
            <a:extLst>
              <a:ext uri="{FF2B5EF4-FFF2-40B4-BE49-F238E27FC236}">
                <a16:creationId xmlns:a16="http://schemas.microsoft.com/office/drawing/2014/main" id="{2FAA41C2-7682-41B2-BD5C-9E5E493649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19DED1-84BD-4ED5-BA18-B12C018DD224}"/>
              </a:ext>
            </a:extLst>
          </p:cNvPr>
          <p:cNvSpPr>
            <a:spLocks noGrp="1"/>
          </p:cNvSpPr>
          <p:nvPr>
            <p:ph type="sldNum" sz="quarter" idx="12"/>
          </p:nvPr>
        </p:nvSpPr>
        <p:spPr/>
        <p:txBody>
          <a:bodyPr/>
          <a:lstStyle/>
          <a:p>
            <a:fld id="{E4A32E76-DE51-4335-9727-BCF098E31430}" type="slidenum">
              <a:rPr lang="en-GB" smtClean="0"/>
              <a:t>‹#›</a:t>
            </a:fld>
            <a:endParaRPr lang="en-GB"/>
          </a:p>
        </p:txBody>
      </p:sp>
    </p:spTree>
    <p:extLst>
      <p:ext uri="{BB962C8B-B14F-4D97-AF65-F5344CB8AC3E}">
        <p14:creationId xmlns:p14="http://schemas.microsoft.com/office/powerpoint/2010/main" val="2021370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2CD8-E14C-4C5F-BFFD-3CF8E5170E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7D563A-0583-483B-805D-28A02F87F8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ABEC84-256C-4C63-85A9-BA9EE6209DCA}"/>
              </a:ext>
            </a:extLst>
          </p:cNvPr>
          <p:cNvSpPr>
            <a:spLocks noGrp="1"/>
          </p:cNvSpPr>
          <p:nvPr>
            <p:ph type="dt" sz="half" idx="10"/>
          </p:nvPr>
        </p:nvSpPr>
        <p:spPr/>
        <p:txBody>
          <a:bodyPr/>
          <a:lstStyle/>
          <a:p>
            <a:fld id="{3A0546DC-980C-4E3C-9362-1456988194BE}" type="datetimeFigureOut">
              <a:rPr lang="en-GB" smtClean="0"/>
              <a:t>11/02/2021</a:t>
            </a:fld>
            <a:endParaRPr lang="en-GB"/>
          </a:p>
        </p:txBody>
      </p:sp>
      <p:sp>
        <p:nvSpPr>
          <p:cNvPr id="5" name="Footer Placeholder 4">
            <a:extLst>
              <a:ext uri="{FF2B5EF4-FFF2-40B4-BE49-F238E27FC236}">
                <a16:creationId xmlns:a16="http://schemas.microsoft.com/office/drawing/2014/main" id="{6FA90B2B-C3BD-4C00-8D97-4E7A34D2E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485E92-A720-4080-8D63-22C53E713730}"/>
              </a:ext>
            </a:extLst>
          </p:cNvPr>
          <p:cNvSpPr>
            <a:spLocks noGrp="1"/>
          </p:cNvSpPr>
          <p:nvPr>
            <p:ph type="sldNum" sz="quarter" idx="12"/>
          </p:nvPr>
        </p:nvSpPr>
        <p:spPr/>
        <p:txBody>
          <a:bodyPr/>
          <a:lstStyle/>
          <a:p>
            <a:fld id="{5AC48AFB-E0B6-46EC-8CCC-B5169773CB33}" type="slidenum">
              <a:rPr lang="en-GB" smtClean="0"/>
              <a:t>‹#›</a:t>
            </a:fld>
            <a:endParaRPr lang="en-GB"/>
          </a:p>
        </p:txBody>
      </p:sp>
    </p:spTree>
    <p:extLst>
      <p:ext uri="{BB962C8B-B14F-4D97-AF65-F5344CB8AC3E}">
        <p14:creationId xmlns:p14="http://schemas.microsoft.com/office/powerpoint/2010/main" val="1637748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41F44-8CB5-4CA3-B2CC-06F5BF4CA9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379E83-8BCE-417C-AA30-AC55A6589A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FFCAF98-6FF3-46E7-A4F6-056DA9C28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36309-A890-4976-847E-71DC31E6738A}"/>
              </a:ext>
            </a:extLst>
          </p:cNvPr>
          <p:cNvSpPr>
            <a:spLocks noGrp="1"/>
          </p:cNvSpPr>
          <p:nvPr>
            <p:ph type="dt" sz="half" idx="10"/>
          </p:nvPr>
        </p:nvSpPr>
        <p:spPr/>
        <p:txBody>
          <a:bodyPr/>
          <a:lstStyle/>
          <a:p>
            <a:fld id="{20740CCB-8D60-4BAA-8E43-D94676A8428A}" type="datetimeFigureOut">
              <a:rPr lang="en-GB" smtClean="0"/>
              <a:t>11/02/2021</a:t>
            </a:fld>
            <a:endParaRPr lang="en-GB"/>
          </a:p>
        </p:txBody>
      </p:sp>
      <p:sp>
        <p:nvSpPr>
          <p:cNvPr id="6" name="Footer Placeholder 5">
            <a:extLst>
              <a:ext uri="{FF2B5EF4-FFF2-40B4-BE49-F238E27FC236}">
                <a16:creationId xmlns:a16="http://schemas.microsoft.com/office/drawing/2014/main" id="{2A6E0EA6-B677-4FD2-A8C9-74DD84582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16E282-C812-4C5B-AA92-53043CEF1465}"/>
              </a:ext>
            </a:extLst>
          </p:cNvPr>
          <p:cNvSpPr>
            <a:spLocks noGrp="1"/>
          </p:cNvSpPr>
          <p:nvPr>
            <p:ph type="sldNum" sz="quarter" idx="12"/>
          </p:nvPr>
        </p:nvSpPr>
        <p:spPr/>
        <p:txBody>
          <a:bodyPr/>
          <a:lstStyle/>
          <a:p>
            <a:fld id="{E4A32E76-DE51-4335-9727-BCF098E31430}" type="slidenum">
              <a:rPr lang="en-GB" smtClean="0"/>
              <a:t>‹#›</a:t>
            </a:fld>
            <a:endParaRPr lang="en-GB"/>
          </a:p>
        </p:txBody>
      </p:sp>
    </p:spTree>
    <p:extLst>
      <p:ext uri="{BB962C8B-B14F-4D97-AF65-F5344CB8AC3E}">
        <p14:creationId xmlns:p14="http://schemas.microsoft.com/office/powerpoint/2010/main" val="3615559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E9263-3FD5-4DA2-8E02-B3FB0570BA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8BB686-1F85-4D49-90DE-9CBA165AFC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398ECE-2238-47A5-B566-3EFAF3E55283}"/>
              </a:ext>
            </a:extLst>
          </p:cNvPr>
          <p:cNvSpPr>
            <a:spLocks noGrp="1"/>
          </p:cNvSpPr>
          <p:nvPr>
            <p:ph type="dt" sz="half" idx="10"/>
          </p:nvPr>
        </p:nvSpPr>
        <p:spPr/>
        <p:txBody>
          <a:bodyPr/>
          <a:lstStyle/>
          <a:p>
            <a:fld id="{20740CCB-8D60-4BAA-8E43-D94676A8428A}" type="datetimeFigureOut">
              <a:rPr lang="en-GB" smtClean="0"/>
              <a:t>11/02/2021</a:t>
            </a:fld>
            <a:endParaRPr lang="en-GB"/>
          </a:p>
        </p:txBody>
      </p:sp>
      <p:sp>
        <p:nvSpPr>
          <p:cNvPr id="5" name="Footer Placeholder 4">
            <a:extLst>
              <a:ext uri="{FF2B5EF4-FFF2-40B4-BE49-F238E27FC236}">
                <a16:creationId xmlns:a16="http://schemas.microsoft.com/office/drawing/2014/main" id="{C321D00D-E8B4-4939-9D8C-DC14B6069D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E9CCDA-1F66-4685-A935-564392403121}"/>
              </a:ext>
            </a:extLst>
          </p:cNvPr>
          <p:cNvSpPr>
            <a:spLocks noGrp="1"/>
          </p:cNvSpPr>
          <p:nvPr>
            <p:ph type="sldNum" sz="quarter" idx="12"/>
          </p:nvPr>
        </p:nvSpPr>
        <p:spPr/>
        <p:txBody>
          <a:bodyPr/>
          <a:lstStyle/>
          <a:p>
            <a:fld id="{E4A32E76-DE51-4335-9727-BCF098E31430}" type="slidenum">
              <a:rPr lang="en-GB" smtClean="0"/>
              <a:t>‹#›</a:t>
            </a:fld>
            <a:endParaRPr lang="en-GB"/>
          </a:p>
        </p:txBody>
      </p:sp>
    </p:spTree>
    <p:extLst>
      <p:ext uri="{BB962C8B-B14F-4D97-AF65-F5344CB8AC3E}">
        <p14:creationId xmlns:p14="http://schemas.microsoft.com/office/powerpoint/2010/main" val="1230107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95B06-70E2-4A4E-A785-4D5979692A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401BAA-E30F-47B0-9EC6-3E9D0B73C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C232B4-33AD-4AB3-8E2E-1482B02DA9BD}"/>
              </a:ext>
            </a:extLst>
          </p:cNvPr>
          <p:cNvSpPr>
            <a:spLocks noGrp="1"/>
          </p:cNvSpPr>
          <p:nvPr>
            <p:ph type="dt" sz="half" idx="10"/>
          </p:nvPr>
        </p:nvSpPr>
        <p:spPr/>
        <p:txBody>
          <a:bodyPr/>
          <a:lstStyle/>
          <a:p>
            <a:fld id="{20740CCB-8D60-4BAA-8E43-D94676A8428A}" type="datetimeFigureOut">
              <a:rPr lang="en-GB" smtClean="0"/>
              <a:t>11/02/2021</a:t>
            </a:fld>
            <a:endParaRPr lang="en-GB"/>
          </a:p>
        </p:txBody>
      </p:sp>
      <p:sp>
        <p:nvSpPr>
          <p:cNvPr id="5" name="Footer Placeholder 4">
            <a:extLst>
              <a:ext uri="{FF2B5EF4-FFF2-40B4-BE49-F238E27FC236}">
                <a16:creationId xmlns:a16="http://schemas.microsoft.com/office/drawing/2014/main" id="{17FCA44C-DFFA-4E44-B2EB-E3647F2ADB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838DD8-794C-4235-B839-6C6DBB6FDAEF}"/>
              </a:ext>
            </a:extLst>
          </p:cNvPr>
          <p:cNvSpPr>
            <a:spLocks noGrp="1"/>
          </p:cNvSpPr>
          <p:nvPr>
            <p:ph type="sldNum" sz="quarter" idx="12"/>
          </p:nvPr>
        </p:nvSpPr>
        <p:spPr/>
        <p:txBody>
          <a:bodyPr/>
          <a:lstStyle/>
          <a:p>
            <a:fld id="{E4A32E76-DE51-4335-9727-BCF098E31430}" type="slidenum">
              <a:rPr lang="en-GB" smtClean="0"/>
              <a:t>‹#›</a:t>
            </a:fld>
            <a:endParaRPr lang="en-GB"/>
          </a:p>
        </p:txBody>
      </p:sp>
    </p:spTree>
    <p:extLst>
      <p:ext uri="{BB962C8B-B14F-4D97-AF65-F5344CB8AC3E}">
        <p14:creationId xmlns:p14="http://schemas.microsoft.com/office/powerpoint/2010/main" val="1932373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513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7F8CD8A-917E-4F61-8671-BD41A54A66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98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C3F2E811-B467-43D1-8CC0-466F3667D9D3}"/>
              </a:ext>
            </a:extLst>
          </p:cNvPr>
          <p:cNvSpPr/>
          <p:nvPr userDrawn="1"/>
        </p:nvSpPr>
        <p:spPr bwMode="auto">
          <a:xfrm>
            <a:off x="670985" y="2930526"/>
            <a:ext cx="10850033"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4" name="Rounded Rectangle 7">
            <a:extLst>
              <a:ext uri="{FF2B5EF4-FFF2-40B4-BE49-F238E27FC236}">
                <a16:creationId xmlns:a16="http://schemas.microsoft.com/office/drawing/2014/main" id="{D3AA55BC-8213-431B-9A9B-24B4EF1623C1}"/>
              </a:ext>
            </a:extLst>
          </p:cNvPr>
          <p:cNvSpPr/>
          <p:nvPr userDrawn="1"/>
        </p:nvSpPr>
        <p:spPr bwMode="auto">
          <a:xfrm>
            <a:off x="670985" y="512764"/>
            <a:ext cx="10850033"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5" name="Title 1">
            <a:extLst>
              <a:ext uri="{FF2B5EF4-FFF2-40B4-BE49-F238E27FC236}">
                <a16:creationId xmlns:a16="http://schemas.microsoft.com/office/drawing/2014/main" id="{42E68EF2-6F5D-4623-9C94-B56E1439864A}"/>
              </a:ext>
            </a:extLst>
          </p:cNvPr>
          <p:cNvSpPr txBox="1">
            <a:spLocks/>
          </p:cNvSpPr>
          <p:nvPr userDrawn="1"/>
        </p:nvSpPr>
        <p:spPr>
          <a:xfrm>
            <a:off x="838200" y="30718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a:latin typeface="Twinkl" pitchFamily="50" charset="0"/>
              </a:rPr>
              <a:t>Success Criteria</a:t>
            </a:r>
          </a:p>
        </p:txBody>
      </p:sp>
      <p:sp>
        <p:nvSpPr>
          <p:cNvPr id="6" name="Title 1">
            <a:extLst>
              <a:ext uri="{FF2B5EF4-FFF2-40B4-BE49-F238E27FC236}">
                <a16:creationId xmlns:a16="http://schemas.microsoft.com/office/drawing/2014/main" id="{4BB807D2-9F78-4C17-824B-A07600D198B5}"/>
              </a:ext>
            </a:extLst>
          </p:cNvPr>
          <p:cNvSpPr txBox="1">
            <a:spLocks/>
          </p:cNvSpPr>
          <p:nvPr userDrawn="1"/>
        </p:nvSpPr>
        <p:spPr>
          <a:xfrm>
            <a:off x="838200" y="7350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a:latin typeface="Twinkl" pitchFamily="50" charset="0"/>
              </a:rPr>
              <a:t>Aim</a:t>
            </a:r>
          </a:p>
        </p:txBody>
      </p:sp>
      <p:sp>
        <p:nvSpPr>
          <p:cNvPr id="7" name="Content Placeholder 15">
            <a:extLst>
              <a:ext uri="{FF2B5EF4-FFF2-40B4-BE49-F238E27FC236}">
                <a16:creationId xmlns:a16="http://schemas.microsoft.com/office/drawing/2014/main" id="{A32921BF-BDB2-4922-BB89-287AB1736B9A}"/>
              </a:ext>
            </a:extLst>
          </p:cNvPr>
          <p:cNvSpPr txBox="1">
            <a:spLocks/>
          </p:cNvSpPr>
          <p:nvPr userDrawn="1"/>
        </p:nvSpPr>
        <p:spPr>
          <a:xfrm>
            <a:off x="838200" y="3467100"/>
            <a:ext cx="105156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800">
                <a:latin typeface="Twinkl" pitchFamily="50" charset="0"/>
              </a:rPr>
              <a:t>Statement 1 Lorem ipsum </a:t>
            </a:r>
            <a:r>
              <a:rPr lang="en-GB" sz="1800" err="1">
                <a:latin typeface="Twinkl" pitchFamily="50" charset="0"/>
              </a:rPr>
              <a:t>dolor</a:t>
            </a:r>
            <a:r>
              <a:rPr lang="en-GB" sz="1800">
                <a:latin typeface="Twinkl" pitchFamily="50" charset="0"/>
              </a:rPr>
              <a:t> sit </a:t>
            </a:r>
            <a:r>
              <a:rPr lang="en-GB" sz="1800" err="1">
                <a:latin typeface="Twinkl" pitchFamily="50" charset="0"/>
              </a:rPr>
              <a:t>amet</a:t>
            </a:r>
            <a:r>
              <a:rPr lang="en-GB" sz="1800">
                <a:latin typeface="Twinkl" pitchFamily="50" charset="0"/>
              </a:rPr>
              <a:t>, </a:t>
            </a:r>
            <a:r>
              <a:rPr lang="en-GB" sz="1800" err="1">
                <a:latin typeface="Twinkl" pitchFamily="50" charset="0"/>
              </a:rPr>
              <a:t>consectetur</a:t>
            </a:r>
            <a:r>
              <a:rPr lang="en-GB" sz="1800">
                <a:latin typeface="Twinkl" pitchFamily="50" charset="0"/>
              </a:rPr>
              <a:t> </a:t>
            </a:r>
            <a:r>
              <a:rPr lang="en-GB" sz="1800" err="1">
                <a:latin typeface="Twinkl" pitchFamily="50" charset="0"/>
              </a:rPr>
              <a:t>adipiscing</a:t>
            </a:r>
            <a:r>
              <a:rPr lang="en-GB" sz="1800">
                <a:latin typeface="Twinkl" pitchFamily="50" charset="0"/>
              </a:rPr>
              <a:t> </a:t>
            </a:r>
            <a:r>
              <a:rPr lang="en-GB" sz="1800" err="1">
                <a:latin typeface="Twinkl" pitchFamily="50" charset="0"/>
              </a:rPr>
              <a:t>elit</a:t>
            </a:r>
            <a:r>
              <a:rPr lang="en-GB" sz="1800">
                <a:latin typeface="Twinkl" pitchFamily="50" charset="0"/>
              </a:rPr>
              <a:t>.</a:t>
            </a:r>
          </a:p>
          <a:p>
            <a:pPr fontAlgn="auto">
              <a:spcAft>
                <a:spcPts val="0"/>
              </a:spcAft>
              <a:defRPr/>
            </a:pPr>
            <a:r>
              <a:rPr lang="en-GB" sz="1800">
                <a:latin typeface="Twinkl" pitchFamily="50" charset="0"/>
              </a:rPr>
              <a:t>Statement 2</a:t>
            </a:r>
          </a:p>
          <a:p>
            <a:pPr lvl="1" fontAlgn="auto">
              <a:spcAft>
                <a:spcPts val="0"/>
              </a:spcAft>
              <a:defRPr/>
            </a:pPr>
            <a:r>
              <a:rPr lang="en-GB" sz="1600">
                <a:latin typeface="Twinkl" pitchFamily="50" charset="0"/>
              </a:rPr>
              <a:t>Sub statement</a:t>
            </a:r>
          </a:p>
        </p:txBody>
      </p:sp>
      <p:sp>
        <p:nvSpPr>
          <p:cNvPr id="11" name="Content Placeholder 15"/>
          <p:cNvSpPr>
            <a:spLocks noGrp="1"/>
          </p:cNvSpPr>
          <p:nvPr>
            <p:ph idx="1"/>
          </p:nvPr>
        </p:nvSpPr>
        <p:spPr>
          <a:xfrm>
            <a:off x="838200" y="1127760"/>
            <a:ext cx="105156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6188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113EDE4E-C28A-4CC9-825E-813AA17D664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pic>
        <p:nvPicPr>
          <p:cNvPr id="3" name="Picture 4">
            <a:extLst>
              <a:ext uri="{FF2B5EF4-FFF2-40B4-BE49-F238E27FC236}">
                <a16:creationId xmlns:a16="http://schemas.microsoft.com/office/drawing/2014/main" id="{B5975303-20DA-4FD1-B2E8-935B787759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5734051"/>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2007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D14EB5AA-18F6-4DC1-AD86-0F7935745A0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3750732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3E4427C-FD23-4E17-AF6B-C478A0295A4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21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0A3A-1457-4961-97C8-6B00C04E56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D9A681-2187-4EB0-AB71-7A07EFF672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600285-A69F-4909-83D4-99C486747707}"/>
              </a:ext>
            </a:extLst>
          </p:cNvPr>
          <p:cNvSpPr>
            <a:spLocks noGrp="1"/>
          </p:cNvSpPr>
          <p:nvPr>
            <p:ph type="dt" sz="half" idx="10"/>
          </p:nvPr>
        </p:nvSpPr>
        <p:spPr/>
        <p:txBody>
          <a:bodyPr/>
          <a:lstStyle/>
          <a:p>
            <a:fld id="{3A0546DC-980C-4E3C-9362-1456988194BE}" type="datetimeFigureOut">
              <a:rPr lang="en-GB" smtClean="0"/>
              <a:t>11/02/2021</a:t>
            </a:fld>
            <a:endParaRPr lang="en-GB"/>
          </a:p>
        </p:txBody>
      </p:sp>
      <p:sp>
        <p:nvSpPr>
          <p:cNvPr id="5" name="Footer Placeholder 4">
            <a:extLst>
              <a:ext uri="{FF2B5EF4-FFF2-40B4-BE49-F238E27FC236}">
                <a16:creationId xmlns:a16="http://schemas.microsoft.com/office/drawing/2014/main" id="{76235075-C066-4B84-8CD2-D051F72FBD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C2630F-CF13-400E-BB68-D1DB3E29361A}"/>
              </a:ext>
            </a:extLst>
          </p:cNvPr>
          <p:cNvSpPr>
            <a:spLocks noGrp="1"/>
          </p:cNvSpPr>
          <p:nvPr>
            <p:ph type="sldNum" sz="quarter" idx="12"/>
          </p:nvPr>
        </p:nvSpPr>
        <p:spPr/>
        <p:txBody>
          <a:bodyPr/>
          <a:lstStyle/>
          <a:p>
            <a:fld id="{5AC48AFB-E0B6-46EC-8CCC-B5169773CB33}" type="slidenum">
              <a:rPr lang="en-GB" smtClean="0"/>
              <a:t>‹#›</a:t>
            </a:fld>
            <a:endParaRPr lang="en-GB"/>
          </a:p>
        </p:txBody>
      </p:sp>
    </p:spTree>
    <p:extLst>
      <p:ext uri="{BB962C8B-B14F-4D97-AF65-F5344CB8AC3E}">
        <p14:creationId xmlns:p14="http://schemas.microsoft.com/office/powerpoint/2010/main" val="203233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A97F-A055-48E5-AF50-463A3DC6C7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7CD3A0-4335-4131-9E26-017B84ECE8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ABD93E-1B06-40CE-85B6-C90CE856D3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B0966D-EBF7-42B4-B975-30DA19FAF063}"/>
              </a:ext>
            </a:extLst>
          </p:cNvPr>
          <p:cNvSpPr>
            <a:spLocks noGrp="1"/>
          </p:cNvSpPr>
          <p:nvPr>
            <p:ph type="dt" sz="half" idx="10"/>
          </p:nvPr>
        </p:nvSpPr>
        <p:spPr/>
        <p:txBody>
          <a:bodyPr/>
          <a:lstStyle/>
          <a:p>
            <a:fld id="{3A0546DC-980C-4E3C-9362-1456988194BE}" type="datetimeFigureOut">
              <a:rPr lang="en-GB" smtClean="0"/>
              <a:t>11/02/2021</a:t>
            </a:fld>
            <a:endParaRPr lang="en-GB"/>
          </a:p>
        </p:txBody>
      </p:sp>
      <p:sp>
        <p:nvSpPr>
          <p:cNvPr id="6" name="Footer Placeholder 5">
            <a:extLst>
              <a:ext uri="{FF2B5EF4-FFF2-40B4-BE49-F238E27FC236}">
                <a16:creationId xmlns:a16="http://schemas.microsoft.com/office/drawing/2014/main" id="{1BE69205-33AB-4129-BA3B-7AC2679D95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976974-CF5A-4B81-8A88-777B9C1DEA96}"/>
              </a:ext>
            </a:extLst>
          </p:cNvPr>
          <p:cNvSpPr>
            <a:spLocks noGrp="1"/>
          </p:cNvSpPr>
          <p:nvPr>
            <p:ph type="sldNum" sz="quarter" idx="12"/>
          </p:nvPr>
        </p:nvSpPr>
        <p:spPr/>
        <p:txBody>
          <a:bodyPr/>
          <a:lstStyle/>
          <a:p>
            <a:fld id="{5AC48AFB-E0B6-46EC-8CCC-B5169773CB33}" type="slidenum">
              <a:rPr lang="en-GB" smtClean="0"/>
              <a:t>‹#›</a:t>
            </a:fld>
            <a:endParaRPr lang="en-GB"/>
          </a:p>
        </p:txBody>
      </p:sp>
    </p:spTree>
    <p:extLst>
      <p:ext uri="{BB962C8B-B14F-4D97-AF65-F5344CB8AC3E}">
        <p14:creationId xmlns:p14="http://schemas.microsoft.com/office/powerpoint/2010/main" val="831952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727DC-BC88-4AEB-8CA9-4B6DE8CF885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13F2AF-7BC9-4095-B8D5-F9C3A08DDA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11AA3F-DAA4-4AD3-8C88-4BAC4272E6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C3BCA2-5639-4E74-B8D5-AAA8D5976A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70DC5-191A-4F7E-BA3B-2095E20BD5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4140070-B518-4751-B602-B87256E3A34E}"/>
              </a:ext>
            </a:extLst>
          </p:cNvPr>
          <p:cNvSpPr>
            <a:spLocks noGrp="1"/>
          </p:cNvSpPr>
          <p:nvPr>
            <p:ph type="dt" sz="half" idx="10"/>
          </p:nvPr>
        </p:nvSpPr>
        <p:spPr/>
        <p:txBody>
          <a:bodyPr/>
          <a:lstStyle/>
          <a:p>
            <a:fld id="{3A0546DC-980C-4E3C-9362-1456988194BE}" type="datetimeFigureOut">
              <a:rPr lang="en-GB" smtClean="0"/>
              <a:t>11/02/2021</a:t>
            </a:fld>
            <a:endParaRPr lang="en-GB"/>
          </a:p>
        </p:txBody>
      </p:sp>
      <p:sp>
        <p:nvSpPr>
          <p:cNvPr id="8" name="Footer Placeholder 7">
            <a:extLst>
              <a:ext uri="{FF2B5EF4-FFF2-40B4-BE49-F238E27FC236}">
                <a16:creationId xmlns:a16="http://schemas.microsoft.com/office/drawing/2014/main" id="{2F3E518F-9EA2-4194-8CE9-199A551769A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02B7B5F-79D1-4899-84C7-768CF3FB5469}"/>
              </a:ext>
            </a:extLst>
          </p:cNvPr>
          <p:cNvSpPr>
            <a:spLocks noGrp="1"/>
          </p:cNvSpPr>
          <p:nvPr>
            <p:ph type="sldNum" sz="quarter" idx="12"/>
          </p:nvPr>
        </p:nvSpPr>
        <p:spPr/>
        <p:txBody>
          <a:bodyPr/>
          <a:lstStyle/>
          <a:p>
            <a:fld id="{5AC48AFB-E0B6-46EC-8CCC-B5169773CB33}" type="slidenum">
              <a:rPr lang="en-GB" smtClean="0"/>
              <a:t>‹#›</a:t>
            </a:fld>
            <a:endParaRPr lang="en-GB"/>
          </a:p>
        </p:txBody>
      </p:sp>
    </p:spTree>
    <p:extLst>
      <p:ext uri="{BB962C8B-B14F-4D97-AF65-F5344CB8AC3E}">
        <p14:creationId xmlns:p14="http://schemas.microsoft.com/office/powerpoint/2010/main" val="2528887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65E9-BCE8-4F98-A64E-856234C1AD6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A186083-B8FB-4AF8-829F-A91F7DBB26E8}"/>
              </a:ext>
            </a:extLst>
          </p:cNvPr>
          <p:cNvSpPr>
            <a:spLocks noGrp="1"/>
          </p:cNvSpPr>
          <p:nvPr>
            <p:ph type="dt" sz="half" idx="10"/>
          </p:nvPr>
        </p:nvSpPr>
        <p:spPr/>
        <p:txBody>
          <a:bodyPr/>
          <a:lstStyle/>
          <a:p>
            <a:fld id="{3A0546DC-980C-4E3C-9362-1456988194BE}" type="datetimeFigureOut">
              <a:rPr lang="en-GB" smtClean="0"/>
              <a:t>11/02/2021</a:t>
            </a:fld>
            <a:endParaRPr lang="en-GB"/>
          </a:p>
        </p:txBody>
      </p:sp>
      <p:sp>
        <p:nvSpPr>
          <p:cNvPr id="4" name="Footer Placeholder 3">
            <a:extLst>
              <a:ext uri="{FF2B5EF4-FFF2-40B4-BE49-F238E27FC236}">
                <a16:creationId xmlns:a16="http://schemas.microsoft.com/office/drawing/2014/main" id="{157D93F1-3BD0-4B67-9672-A745F6166F6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760EC9-88D8-493F-8D03-031BA6F5BE5F}"/>
              </a:ext>
            </a:extLst>
          </p:cNvPr>
          <p:cNvSpPr>
            <a:spLocks noGrp="1"/>
          </p:cNvSpPr>
          <p:nvPr>
            <p:ph type="sldNum" sz="quarter" idx="12"/>
          </p:nvPr>
        </p:nvSpPr>
        <p:spPr/>
        <p:txBody>
          <a:bodyPr/>
          <a:lstStyle/>
          <a:p>
            <a:fld id="{5AC48AFB-E0B6-46EC-8CCC-B5169773CB33}" type="slidenum">
              <a:rPr lang="en-GB" smtClean="0"/>
              <a:t>‹#›</a:t>
            </a:fld>
            <a:endParaRPr lang="en-GB"/>
          </a:p>
        </p:txBody>
      </p:sp>
    </p:spTree>
    <p:extLst>
      <p:ext uri="{BB962C8B-B14F-4D97-AF65-F5344CB8AC3E}">
        <p14:creationId xmlns:p14="http://schemas.microsoft.com/office/powerpoint/2010/main" val="296457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0CE82C-9361-47A8-8FB3-805F95845D6B}"/>
              </a:ext>
            </a:extLst>
          </p:cNvPr>
          <p:cNvSpPr>
            <a:spLocks noGrp="1"/>
          </p:cNvSpPr>
          <p:nvPr>
            <p:ph type="dt" sz="half" idx="10"/>
          </p:nvPr>
        </p:nvSpPr>
        <p:spPr/>
        <p:txBody>
          <a:bodyPr/>
          <a:lstStyle/>
          <a:p>
            <a:fld id="{3A0546DC-980C-4E3C-9362-1456988194BE}" type="datetimeFigureOut">
              <a:rPr lang="en-GB" smtClean="0"/>
              <a:t>11/02/2021</a:t>
            </a:fld>
            <a:endParaRPr lang="en-GB"/>
          </a:p>
        </p:txBody>
      </p:sp>
      <p:sp>
        <p:nvSpPr>
          <p:cNvPr id="3" name="Footer Placeholder 2">
            <a:extLst>
              <a:ext uri="{FF2B5EF4-FFF2-40B4-BE49-F238E27FC236}">
                <a16:creationId xmlns:a16="http://schemas.microsoft.com/office/drawing/2014/main" id="{5A21AD26-AA6A-4BF3-91DD-043B17D0ACA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F4F370-6E47-4018-ABBC-8E5D83093F30}"/>
              </a:ext>
            </a:extLst>
          </p:cNvPr>
          <p:cNvSpPr>
            <a:spLocks noGrp="1"/>
          </p:cNvSpPr>
          <p:nvPr>
            <p:ph type="sldNum" sz="quarter" idx="12"/>
          </p:nvPr>
        </p:nvSpPr>
        <p:spPr/>
        <p:txBody>
          <a:bodyPr/>
          <a:lstStyle/>
          <a:p>
            <a:fld id="{5AC48AFB-E0B6-46EC-8CCC-B5169773CB33}" type="slidenum">
              <a:rPr lang="en-GB" smtClean="0"/>
              <a:t>‹#›</a:t>
            </a:fld>
            <a:endParaRPr lang="en-GB"/>
          </a:p>
        </p:txBody>
      </p:sp>
    </p:spTree>
    <p:extLst>
      <p:ext uri="{BB962C8B-B14F-4D97-AF65-F5344CB8AC3E}">
        <p14:creationId xmlns:p14="http://schemas.microsoft.com/office/powerpoint/2010/main" val="4134409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EF0D7-044F-4D8D-8090-854849C5BB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027571-1F68-481B-BDED-246755545A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EFAEB1C-81DC-405F-9FF5-2C4045FBCE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E2B3D-A7D1-4C93-86CE-6FF8D3D6FB38}"/>
              </a:ext>
            </a:extLst>
          </p:cNvPr>
          <p:cNvSpPr>
            <a:spLocks noGrp="1"/>
          </p:cNvSpPr>
          <p:nvPr>
            <p:ph type="dt" sz="half" idx="10"/>
          </p:nvPr>
        </p:nvSpPr>
        <p:spPr/>
        <p:txBody>
          <a:bodyPr/>
          <a:lstStyle/>
          <a:p>
            <a:fld id="{3A0546DC-980C-4E3C-9362-1456988194BE}" type="datetimeFigureOut">
              <a:rPr lang="en-GB" smtClean="0"/>
              <a:t>11/02/2021</a:t>
            </a:fld>
            <a:endParaRPr lang="en-GB"/>
          </a:p>
        </p:txBody>
      </p:sp>
      <p:sp>
        <p:nvSpPr>
          <p:cNvPr id="6" name="Footer Placeholder 5">
            <a:extLst>
              <a:ext uri="{FF2B5EF4-FFF2-40B4-BE49-F238E27FC236}">
                <a16:creationId xmlns:a16="http://schemas.microsoft.com/office/drawing/2014/main" id="{83F9001E-4C83-4491-BEC3-C3F42881A1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57A2BF-9F4C-4507-96C4-E626FF3820B1}"/>
              </a:ext>
            </a:extLst>
          </p:cNvPr>
          <p:cNvSpPr>
            <a:spLocks noGrp="1"/>
          </p:cNvSpPr>
          <p:nvPr>
            <p:ph type="sldNum" sz="quarter" idx="12"/>
          </p:nvPr>
        </p:nvSpPr>
        <p:spPr/>
        <p:txBody>
          <a:bodyPr/>
          <a:lstStyle/>
          <a:p>
            <a:fld id="{5AC48AFB-E0B6-46EC-8CCC-B5169773CB33}" type="slidenum">
              <a:rPr lang="en-GB" smtClean="0"/>
              <a:t>‹#›</a:t>
            </a:fld>
            <a:endParaRPr lang="en-GB"/>
          </a:p>
        </p:txBody>
      </p:sp>
    </p:spTree>
    <p:extLst>
      <p:ext uri="{BB962C8B-B14F-4D97-AF65-F5344CB8AC3E}">
        <p14:creationId xmlns:p14="http://schemas.microsoft.com/office/powerpoint/2010/main" val="3679657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961C5-D56F-41D2-B420-2BB583D514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2836FE-84C8-4B40-8C80-0C3B9FE282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532049-41B2-4F5E-ABC7-8F681E9CA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2203D5-75EE-4FC2-9814-FFC5F82D0013}"/>
              </a:ext>
            </a:extLst>
          </p:cNvPr>
          <p:cNvSpPr>
            <a:spLocks noGrp="1"/>
          </p:cNvSpPr>
          <p:nvPr>
            <p:ph type="dt" sz="half" idx="10"/>
          </p:nvPr>
        </p:nvSpPr>
        <p:spPr/>
        <p:txBody>
          <a:bodyPr/>
          <a:lstStyle/>
          <a:p>
            <a:fld id="{3A0546DC-980C-4E3C-9362-1456988194BE}" type="datetimeFigureOut">
              <a:rPr lang="en-GB" smtClean="0"/>
              <a:t>11/02/2021</a:t>
            </a:fld>
            <a:endParaRPr lang="en-GB"/>
          </a:p>
        </p:txBody>
      </p:sp>
      <p:sp>
        <p:nvSpPr>
          <p:cNvPr id="6" name="Footer Placeholder 5">
            <a:extLst>
              <a:ext uri="{FF2B5EF4-FFF2-40B4-BE49-F238E27FC236}">
                <a16:creationId xmlns:a16="http://schemas.microsoft.com/office/drawing/2014/main" id="{2B9D8DD9-AC27-418E-AB4A-48EDA0170F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63E446-A924-4663-AF26-958BE992C275}"/>
              </a:ext>
            </a:extLst>
          </p:cNvPr>
          <p:cNvSpPr>
            <a:spLocks noGrp="1"/>
          </p:cNvSpPr>
          <p:nvPr>
            <p:ph type="sldNum" sz="quarter" idx="12"/>
          </p:nvPr>
        </p:nvSpPr>
        <p:spPr/>
        <p:txBody>
          <a:bodyPr/>
          <a:lstStyle/>
          <a:p>
            <a:fld id="{5AC48AFB-E0B6-46EC-8CCC-B5169773CB33}" type="slidenum">
              <a:rPr lang="en-GB" smtClean="0"/>
              <a:t>‹#›</a:t>
            </a:fld>
            <a:endParaRPr lang="en-GB"/>
          </a:p>
        </p:txBody>
      </p:sp>
    </p:spTree>
    <p:extLst>
      <p:ext uri="{BB962C8B-B14F-4D97-AF65-F5344CB8AC3E}">
        <p14:creationId xmlns:p14="http://schemas.microsoft.com/office/powerpoint/2010/main" val="428403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DAE759-D533-42AF-917E-3CF5018AE5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E80662-EDCC-49EB-A675-293F1AC776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AAA873-27E9-451F-A271-8BA867F83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546DC-980C-4E3C-9362-1456988194BE}" type="datetimeFigureOut">
              <a:rPr lang="en-GB" smtClean="0"/>
              <a:t>11/02/2021</a:t>
            </a:fld>
            <a:endParaRPr lang="en-GB"/>
          </a:p>
        </p:txBody>
      </p:sp>
      <p:sp>
        <p:nvSpPr>
          <p:cNvPr id="5" name="Footer Placeholder 4">
            <a:extLst>
              <a:ext uri="{FF2B5EF4-FFF2-40B4-BE49-F238E27FC236}">
                <a16:creationId xmlns:a16="http://schemas.microsoft.com/office/drawing/2014/main" id="{1C7181FC-F3EF-400E-BBA3-B16AADDED1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D6BE1BC-597C-4A89-B7F3-F32DD5B5D4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C48AFB-E0B6-46EC-8CCC-B5169773CB33}" type="slidenum">
              <a:rPr lang="en-GB" smtClean="0"/>
              <a:t>‹#›</a:t>
            </a:fld>
            <a:endParaRPr lang="en-GB"/>
          </a:p>
        </p:txBody>
      </p:sp>
    </p:spTree>
    <p:extLst>
      <p:ext uri="{BB962C8B-B14F-4D97-AF65-F5344CB8AC3E}">
        <p14:creationId xmlns:p14="http://schemas.microsoft.com/office/powerpoint/2010/main" val="3834202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EFC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616872-E5EB-4A5B-81FE-A9D46485DB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D70E1A-514F-474A-8A5E-E122DF9E3F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BCF767-91E7-4592-876D-5E8C071C2A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40CCB-8D60-4BAA-8E43-D94676A8428A}" type="datetimeFigureOut">
              <a:rPr lang="en-GB" smtClean="0"/>
              <a:t>11/02/2021</a:t>
            </a:fld>
            <a:endParaRPr lang="en-GB"/>
          </a:p>
        </p:txBody>
      </p:sp>
      <p:sp>
        <p:nvSpPr>
          <p:cNvPr id="5" name="Footer Placeholder 4">
            <a:extLst>
              <a:ext uri="{FF2B5EF4-FFF2-40B4-BE49-F238E27FC236}">
                <a16:creationId xmlns:a16="http://schemas.microsoft.com/office/drawing/2014/main" id="{49CE224F-6475-46E2-ACB1-9A9ECEF151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92F1B35-73A7-4C3E-B3B3-2B2C18FA56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32E76-DE51-4335-9727-BCF098E31430}" type="slidenum">
              <a:rPr lang="en-GB" smtClean="0"/>
              <a:t>‹#›</a:t>
            </a:fld>
            <a:endParaRPr lang="en-GB"/>
          </a:p>
        </p:txBody>
      </p:sp>
    </p:spTree>
    <p:extLst>
      <p:ext uri="{BB962C8B-B14F-4D97-AF65-F5344CB8AC3E}">
        <p14:creationId xmlns:p14="http://schemas.microsoft.com/office/powerpoint/2010/main" val="3366700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173AFA5-5F39-41DE-8589-B33058CCF6E8}"/>
              </a:ext>
            </a:extLst>
          </p:cNvPr>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85B8497-D017-40D6-BB02-B9E4FC9F613D}"/>
              </a:ext>
            </a:extLst>
          </p:cNvPr>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152859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12.xml"/><Relationship Id="rId1" Type="http://schemas.openxmlformats.org/officeDocument/2006/relationships/video" Target="https://www.youtube.com/embed/kIHCApJrsYQ?feature=oembed"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Typeface" TargetMode="External"/><Relationship Id="rId2" Type="http://schemas.openxmlformats.org/officeDocument/2006/relationships/hyperlink" Target="http://en.wikipedia.org/wiki/Poetry" TargetMode="External"/><Relationship Id="rId1" Type="http://schemas.openxmlformats.org/officeDocument/2006/relationships/slideLayout" Target="../slideLayouts/slideLayout1.xml"/><Relationship Id="rId5" Type="http://schemas.openxmlformats.org/officeDocument/2006/relationships/hyperlink" Target="http://en.wikipedia.org/wiki/Handwriting" TargetMode="External"/><Relationship Id="rId4" Type="http://schemas.openxmlformats.org/officeDocument/2006/relationships/hyperlink" Target="http://en.wikipedia.org/wiki/Calligraph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gi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ideo" Target="https://www.youtube.com/embed/3_oIssULEk0?feature=oembed" TargetMode="External"/><Relationship Id="rId4" Type="http://schemas.openxmlformats.org/officeDocument/2006/relationships/hyperlink" Target="https://youtu.be/3_oIssULEk0"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hyperlink" Target="https://www.derbyshiremusichub.org.uk/get-involved/music-at-home/junior/6.aspx" TargetMode="External"/><Relationship Id="rId2" Type="http://schemas.openxmlformats.org/officeDocument/2006/relationships/hyperlink" Target="https://www.derbyshiremusichub.org.uk/get-involved/music-at-home/junior/4.aspx" TargetMode="Externa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1.xml"/><Relationship Id="rId1" Type="http://schemas.openxmlformats.org/officeDocument/2006/relationships/video" Target="https://www.youtube.com/embed/0YEKteMdPD8?feature=oembed"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u="sng"/>
              <a:t>Monday 22nd February 2021</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408638" y="1359876"/>
            <a:ext cx="11691938" cy="4941606"/>
          </a:xfrm>
        </p:spPr>
        <p:txBody>
          <a:bodyPr>
            <a:normAutofit/>
          </a:bodyPr>
          <a:lstStyle/>
          <a:p>
            <a:r>
              <a:rPr lang="en-GB" sz="4400"/>
              <a:t>Good Morning Enid Blyton and Jaqueline Wilson Class</a:t>
            </a:r>
          </a:p>
          <a:p>
            <a:endParaRPr lang="en-GB"/>
          </a:p>
        </p:txBody>
      </p:sp>
      <p:sp>
        <p:nvSpPr>
          <p:cNvPr id="7" name="Flowchart: Process 6">
            <a:extLst>
              <a:ext uri="{FF2B5EF4-FFF2-40B4-BE49-F238E27FC236}">
                <a16:creationId xmlns:a16="http://schemas.microsoft.com/office/drawing/2014/main" id="{6949E0C4-F873-4E7D-B249-127A596EFB9B}"/>
              </a:ext>
            </a:extLst>
          </p:cNvPr>
          <p:cNvSpPr/>
          <p:nvPr/>
        </p:nvSpPr>
        <p:spPr>
          <a:xfrm>
            <a:off x="250031" y="3419137"/>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9.30-10.30</a:t>
            </a:r>
          </a:p>
          <a:p>
            <a:pPr algn="ctr"/>
            <a:r>
              <a:rPr lang="en-GB"/>
              <a:t>Reading</a:t>
            </a:r>
          </a:p>
        </p:txBody>
      </p:sp>
      <p:sp>
        <p:nvSpPr>
          <p:cNvPr id="8" name="Arrow: Right 7">
            <a:extLst>
              <a:ext uri="{FF2B5EF4-FFF2-40B4-BE49-F238E27FC236}">
                <a16:creationId xmlns:a16="http://schemas.microsoft.com/office/drawing/2014/main" id="{100D704B-195B-47C4-AF60-1A7C6676164A}"/>
              </a:ext>
            </a:extLst>
          </p:cNvPr>
          <p:cNvSpPr/>
          <p:nvPr/>
        </p:nvSpPr>
        <p:spPr>
          <a:xfrm>
            <a:off x="2953066" y="4166300"/>
            <a:ext cx="1443916" cy="99043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4F3D9785-DFE4-4BB4-A868-AFEF5EEF94BA}"/>
              </a:ext>
            </a:extLst>
          </p:cNvPr>
          <p:cNvSpPr/>
          <p:nvPr/>
        </p:nvSpPr>
        <p:spPr>
          <a:xfrm>
            <a:off x="7523863" y="4166299"/>
            <a:ext cx="1443916" cy="99043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Process 8">
            <a:extLst>
              <a:ext uri="{FF2B5EF4-FFF2-40B4-BE49-F238E27FC236}">
                <a16:creationId xmlns:a16="http://schemas.microsoft.com/office/drawing/2014/main" id="{C93AE724-D94C-4536-9918-B967A5CAC732}"/>
              </a:ext>
            </a:extLst>
          </p:cNvPr>
          <p:cNvSpPr/>
          <p:nvPr/>
        </p:nvSpPr>
        <p:spPr>
          <a:xfrm>
            <a:off x="4703602" y="3429000"/>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11.00-12.00</a:t>
            </a:r>
          </a:p>
          <a:p>
            <a:pPr algn="ctr"/>
            <a:r>
              <a:rPr lang="en-GB"/>
              <a:t>Maths</a:t>
            </a:r>
          </a:p>
        </p:txBody>
      </p:sp>
      <p:sp>
        <p:nvSpPr>
          <p:cNvPr id="13" name="Flowchart: Process 12">
            <a:extLst>
              <a:ext uri="{FF2B5EF4-FFF2-40B4-BE49-F238E27FC236}">
                <a16:creationId xmlns:a16="http://schemas.microsoft.com/office/drawing/2014/main" id="{5F04BBCE-16AD-4223-9955-04583C7F406B}"/>
              </a:ext>
            </a:extLst>
          </p:cNvPr>
          <p:cNvSpPr/>
          <p:nvPr/>
        </p:nvSpPr>
        <p:spPr>
          <a:xfrm>
            <a:off x="9238934" y="3419137"/>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1.00-2.00</a:t>
            </a:r>
          </a:p>
          <a:p>
            <a:pPr algn="ctr"/>
            <a:r>
              <a:rPr lang="en-GB"/>
              <a:t>English</a:t>
            </a:r>
          </a:p>
        </p:txBody>
      </p:sp>
    </p:spTree>
    <p:extLst>
      <p:ext uri="{BB962C8B-B14F-4D97-AF65-F5344CB8AC3E}">
        <p14:creationId xmlns:p14="http://schemas.microsoft.com/office/powerpoint/2010/main" val="1042278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0" y="1397675"/>
            <a:ext cx="11691938" cy="1066800"/>
          </a:xfrm>
        </p:spPr>
        <p:txBody>
          <a:bodyPr>
            <a:normAutofit fontScale="90000"/>
          </a:bodyPr>
          <a:lstStyle/>
          <a:p>
            <a:r>
              <a:rPr lang="en-GB" b="1" u="sng">
                <a:latin typeface="Gill Sans MT" panose="020B0502020104020203" pitchFamily="34" charset="0"/>
              </a:rPr>
              <a:t>English</a:t>
            </a:r>
            <a:br>
              <a:rPr lang="en-GB" b="1" u="sng">
                <a:latin typeface="Gill Sans MT" panose="020B0502020104020203" pitchFamily="34" charset="0"/>
              </a:rPr>
            </a:br>
            <a:r>
              <a:rPr lang="en-GB" b="1" u="sng">
                <a:latin typeface="Gill Sans MT" panose="020B0502020104020203" pitchFamily="34" charset="0"/>
              </a:rPr>
              <a:t>LI: To investigate calligrams</a:t>
            </a:r>
          </a:p>
        </p:txBody>
      </p:sp>
      <p:sp>
        <p:nvSpPr>
          <p:cNvPr id="3" name="TextBox 2">
            <a:extLst>
              <a:ext uri="{FF2B5EF4-FFF2-40B4-BE49-F238E27FC236}">
                <a16:creationId xmlns:a16="http://schemas.microsoft.com/office/drawing/2014/main" id="{AE55A67E-0DEC-4C71-941D-441429AB1538}"/>
              </a:ext>
            </a:extLst>
          </p:cNvPr>
          <p:cNvSpPr txBox="1"/>
          <p:nvPr/>
        </p:nvSpPr>
        <p:spPr>
          <a:xfrm>
            <a:off x="944879" y="3402925"/>
            <a:ext cx="10997089" cy="1600438"/>
          </a:xfrm>
          <a:prstGeom prst="rect">
            <a:avLst/>
          </a:prstGeom>
          <a:noFill/>
        </p:spPr>
        <p:txBody>
          <a:bodyPr wrap="square" rtlCol="0">
            <a:spAutoFit/>
          </a:bodyPr>
          <a:lstStyle/>
          <a:p>
            <a:pPr algn="ctr"/>
            <a:endParaRPr lang="en-GB" sz="8000"/>
          </a:p>
          <a:p>
            <a:pPr algn="ctr"/>
            <a:endParaRPr lang="en-GB"/>
          </a:p>
        </p:txBody>
      </p:sp>
    </p:spTree>
    <p:extLst>
      <p:ext uri="{BB962C8B-B14F-4D97-AF65-F5344CB8AC3E}">
        <p14:creationId xmlns:p14="http://schemas.microsoft.com/office/powerpoint/2010/main" val="2259592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57523"/>
            <a:ext cx="11691938" cy="1066800"/>
          </a:xfrm>
        </p:spPr>
        <p:txBody>
          <a:bodyPr/>
          <a:lstStyle/>
          <a:p>
            <a:r>
              <a:rPr lang="en-GB" b="1" u="sng"/>
              <a:t>Topic</a:t>
            </a:r>
            <a:endParaRPr lang="en-GB" b="1" u="sng">
              <a:latin typeface="Gill Sans MT" panose="020B0502020104020203" pitchFamily="34" charset="0"/>
            </a:endParaRPr>
          </a:p>
        </p:txBody>
      </p:sp>
      <p:sp>
        <p:nvSpPr>
          <p:cNvPr id="3" name="TextBox 2">
            <a:extLst>
              <a:ext uri="{FF2B5EF4-FFF2-40B4-BE49-F238E27FC236}">
                <a16:creationId xmlns:a16="http://schemas.microsoft.com/office/drawing/2014/main" id="{11F6A2E6-1783-4F3C-9F69-6A199A25CFC0}"/>
              </a:ext>
            </a:extLst>
          </p:cNvPr>
          <p:cNvSpPr txBox="1"/>
          <p:nvPr/>
        </p:nvSpPr>
        <p:spPr>
          <a:xfrm>
            <a:off x="250031" y="908125"/>
            <a:ext cx="10299032" cy="2031325"/>
          </a:xfrm>
          <a:prstGeom prst="rect">
            <a:avLst/>
          </a:prstGeom>
          <a:noFill/>
        </p:spPr>
        <p:txBody>
          <a:bodyPr wrap="square" rtlCol="0">
            <a:spAutoFit/>
          </a:bodyPr>
          <a:lstStyle/>
          <a:p>
            <a:r>
              <a:rPr lang="en-GB" sz="2000" b="1" u="sng"/>
              <a:t>LI: To develop chronological awareness</a:t>
            </a:r>
          </a:p>
          <a:p>
            <a:endParaRPr lang="en-GB" sz="2000" b="1"/>
          </a:p>
          <a:p>
            <a:r>
              <a:rPr lang="en-GB" sz="2000" b="1"/>
              <a:t>Have a look at the video below for a reminder of what chronology is</a:t>
            </a:r>
            <a:r>
              <a:rPr lang="en-GB" sz="1600" b="1"/>
              <a:t>.</a:t>
            </a:r>
          </a:p>
          <a:p>
            <a:endParaRPr lang="en-GB" sz="1600"/>
          </a:p>
          <a:p>
            <a:endParaRPr lang="en-GB" sz="1600"/>
          </a:p>
          <a:p>
            <a:endParaRPr lang="en-GB" sz="1600"/>
          </a:p>
          <a:p>
            <a:endParaRPr lang="en-GB" sz="1600"/>
          </a:p>
        </p:txBody>
      </p:sp>
      <p:pic>
        <p:nvPicPr>
          <p:cNvPr id="4" name="Online Media 3" title="WHAT IS  CHRONOLOGY?">
            <a:hlinkClick r:id="" action="ppaction://media"/>
            <a:extLst>
              <a:ext uri="{FF2B5EF4-FFF2-40B4-BE49-F238E27FC236}">
                <a16:creationId xmlns:a16="http://schemas.microsoft.com/office/drawing/2014/main" id="{35015BBB-8322-434A-95EF-D2C7B84DFD5C}"/>
              </a:ext>
            </a:extLst>
          </p:cNvPr>
          <p:cNvPicPr>
            <a:picLocks noRot="1" noChangeAspect="1"/>
          </p:cNvPicPr>
          <p:nvPr>
            <a:videoFile r:link="rId1"/>
          </p:nvPr>
        </p:nvPicPr>
        <p:blipFill>
          <a:blip r:embed="rId3"/>
          <a:stretch>
            <a:fillRect/>
          </a:stretch>
        </p:blipFill>
        <p:spPr>
          <a:xfrm>
            <a:off x="427953" y="2024939"/>
            <a:ext cx="7545699" cy="4263319"/>
          </a:xfrm>
          <a:prstGeom prst="rect">
            <a:avLst/>
          </a:prstGeom>
        </p:spPr>
      </p:pic>
      <p:sp>
        <p:nvSpPr>
          <p:cNvPr id="5" name="TextBox 4">
            <a:extLst>
              <a:ext uri="{FF2B5EF4-FFF2-40B4-BE49-F238E27FC236}">
                <a16:creationId xmlns:a16="http://schemas.microsoft.com/office/drawing/2014/main" id="{CC04A5FB-46AF-4A6D-8923-85ACD1F27531}"/>
              </a:ext>
            </a:extLst>
          </p:cNvPr>
          <p:cNvSpPr txBox="1"/>
          <p:nvPr/>
        </p:nvSpPr>
        <p:spPr>
          <a:xfrm>
            <a:off x="8498962" y="1579277"/>
            <a:ext cx="3443007" cy="4708981"/>
          </a:xfrm>
          <a:prstGeom prst="rect">
            <a:avLst/>
          </a:prstGeom>
          <a:noFill/>
        </p:spPr>
        <p:txBody>
          <a:bodyPr wrap="square" rtlCol="0">
            <a:spAutoFit/>
          </a:bodyPr>
          <a:lstStyle/>
          <a:p>
            <a:r>
              <a:rPr lang="en-GB" sz="2000"/>
              <a:t>So we know that chronology is the  ordering of dates or events in the order that they happened.</a:t>
            </a:r>
          </a:p>
          <a:p>
            <a:endParaRPr lang="en-GB" sz="2000"/>
          </a:p>
          <a:p>
            <a:r>
              <a:rPr lang="en-GB" sz="2000" b="1">
                <a:solidFill>
                  <a:srgbClr val="FF0000"/>
                </a:solidFill>
              </a:rPr>
              <a:t>First think about all the important things such as when you were born, when you started walking, started school, or had a brother or sister. Have a discussion with an adult about this.</a:t>
            </a:r>
          </a:p>
          <a:p>
            <a:endParaRPr lang="en-GB" sz="2000" b="1">
              <a:solidFill>
                <a:srgbClr val="0070C0"/>
              </a:solidFill>
            </a:endParaRPr>
          </a:p>
          <a:p>
            <a:r>
              <a:rPr lang="en-GB" sz="2000" b="1">
                <a:solidFill>
                  <a:srgbClr val="FFFF00"/>
                </a:solidFill>
              </a:rPr>
              <a:t>Now, have a go at putting these events onto a timeline.</a:t>
            </a:r>
          </a:p>
        </p:txBody>
      </p:sp>
    </p:spTree>
    <p:extLst>
      <p:ext uri="{BB962C8B-B14F-4D97-AF65-F5344CB8AC3E}">
        <p14:creationId xmlns:p14="http://schemas.microsoft.com/office/powerpoint/2010/main" val="80494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F6C43E9-80F8-418C-80C8-7EF8CEF1FECF}"/>
              </a:ext>
            </a:extLst>
          </p:cNvPr>
          <p:cNvGraphicFramePr>
            <a:graphicFrameLocks noGrp="1"/>
          </p:cNvGraphicFramePr>
          <p:nvPr>
            <p:extLst>
              <p:ext uri="{D42A27DB-BD31-4B8C-83A1-F6EECF244321}">
                <p14:modId xmlns:p14="http://schemas.microsoft.com/office/powerpoint/2010/main" val="1766745644"/>
              </p:ext>
            </p:extLst>
          </p:nvPr>
        </p:nvGraphicFramePr>
        <p:xfrm>
          <a:off x="287509" y="283552"/>
          <a:ext cx="9813094" cy="3108960"/>
        </p:xfrm>
        <a:graphic>
          <a:graphicData uri="http://schemas.openxmlformats.org/drawingml/2006/table">
            <a:tbl>
              <a:tblPr firstRow="1" bandRow="1">
                <a:tableStyleId>{5940675A-B579-460E-94D1-54222C63F5DA}</a:tableStyleId>
              </a:tblPr>
              <a:tblGrid>
                <a:gridCol w="1824085">
                  <a:extLst>
                    <a:ext uri="{9D8B030D-6E8A-4147-A177-3AD203B41FA5}">
                      <a16:colId xmlns:a16="http://schemas.microsoft.com/office/drawing/2014/main" val="1473606778"/>
                    </a:ext>
                  </a:extLst>
                </a:gridCol>
                <a:gridCol w="2101152">
                  <a:extLst>
                    <a:ext uri="{9D8B030D-6E8A-4147-A177-3AD203B41FA5}">
                      <a16:colId xmlns:a16="http://schemas.microsoft.com/office/drawing/2014/main" val="509587117"/>
                    </a:ext>
                  </a:extLst>
                </a:gridCol>
                <a:gridCol w="1962619">
                  <a:extLst>
                    <a:ext uri="{9D8B030D-6E8A-4147-A177-3AD203B41FA5}">
                      <a16:colId xmlns:a16="http://schemas.microsoft.com/office/drawing/2014/main" val="1958927789"/>
                    </a:ext>
                  </a:extLst>
                </a:gridCol>
                <a:gridCol w="1962619">
                  <a:extLst>
                    <a:ext uri="{9D8B030D-6E8A-4147-A177-3AD203B41FA5}">
                      <a16:colId xmlns:a16="http://schemas.microsoft.com/office/drawing/2014/main" val="2306630913"/>
                    </a:ext>
                  </a:extLst>
                </a:gridCol>
                <a:gridCol w="1962619">
                  <a:extLst>
                    <a:ext uri="{9D8B030D-6E8A-4147-A177-3AD203B41FA5}">
                      <a16:colId xmlns:a16="http://schemas.microsoft.com/office/drawing/2014/main" val="3286899626"/>
                    </a:ext>
                  </a:extLst>
                </a:gridCol>
              </a:tblGrid>
              <a:tr h="1041010">
                <a:tc>
                  <a:txBody>
                    <a:bodyPr/>
                    <a:lstStyle/>
                    <a:p>
                      <a:r>
                        <a:rPr lang="en-GB" sz="1600" b="0" i="0" kern="1200">
                          <a:solidFill>
                            <a:schemeClr val="tx1"/>
                          </a:solidFill>
                          <a:effectLst/>
                          <a:latin typeface="+mn-lt"/>
                          <a:ea typeface="+mn-ea"/>
                          <a:cs typeface="+mn-cs"/>
                        </a:rPr>
                        <a:t>The name, which was first recorded in </a:t>
                      </a:r>
                      <a:r>
                        <a:rPr lang="en-GB" sz="1600" b="1" i="0" kern="1200">
                          <a:solidFill>
                            <a:schemeClr val="tx1"/>
                          </a:solidFill>
                          <a:effectLst/>
                          <a:latin typeface="+mn-lt"/>
                          <a:ea typeface="+mn-ea"/>
                          <a:cs typeface="+mn-cs"/>
                        </a:rPr>
                        <a:t>1438</a:t>
                      </a:r>
                      <a:r>
                        <a:rPr lang="en-GB" sz="1600" b="0" i="0" kern="1200">
                          <a:solidFill>
                            <a:schemeClr val="tx1"/>
                          </a:solidFill>
                          <a:effectLst/>
                          <a:latin typeface="+mn-lt"/>
                          <a:ea typeface="+mn-ea"/>
                          <a:cs typeface="+mn-cs"/>
                        </a:rPr>
                        <a:t> in the form </a:t>
                      </a:r>
                      <a:r>
                        <a:rPr lang="en-GB" sz="1600" b="0" i="1" kern="1200">
                          <a:solidFill>
                            <a:schemeClr val="tx1"/>
                          </a:solidFill>
                          <a:effectLst/>
                          <a:latin typeface="+mn-lt"/>
                          <a:ea typeface="+mn-ea"/>
                          <a:cs typeface="+mn-cs"/>
                        </a:rPr>
                        <a:t>Clakyngewyk</a:t>
                      </a:r>
                      <a:r>
                        <a:rPr lang="en-GB" sz="1600" b="0" i="0" kern="1200">
                          <a:solidFill>
                            <a:schemeClr val="tx1"/>
                          </a:solidFill>
                          <a:effectLst/>
                          <a:latin typeface="+mn-lt"/>
                          <a:ea typeface="+mn-ea"/>
                          <a:cs typeface="+mn-cs"/>
                        </a:rPr>
                        <a:t>.</a:t>
                      </a:r>
                      <a:endParaRPr lang="en-GB" sz="1600"/>
                    </a:p>
                  </a:txBody>
                  <a:tcPr/>
                </a:tc>
                <a:tc>
                  <a:txBody>
                    <a:bodyPr/>
                    <a:lstStyle/>
                    <a:p>
                      <a:r>
                        <a:rPr lang="en-GB" sz="1600" b="0" i="0" u="none" kern="1200">
                          <a:solidFill>
                            <a:schemeClr val="tx1"/>
                          </a:solidFill>
                          <a:effectLst/>
                          <a:latin typeface="+mn-lt"/>
                          <a:ea typeface="+mn-ea"/>
                          <a:cs typeface="+mn-cs"/>
                        </a:rPr>
                        <a:t>During the </a:t>
                      </a:r>
                      <a:r>
                        <a:rPr lang="en-GB" sz="1600" b="0" i="0" u="none" strike="noStrike" kern="1200">
                          <a:solidFill>
                            <a:schemeClr val="tx1"/>
                          </a:solidFill>
                          <a:effectLst/>
                          <a:latin typeface="+mn-lt"/>
                          <a:ea typeface="+mn-ea"/>
                          <a:cs typeface="+mn-cs"/>
                        </a:rPr>
                        <a:t>North Sea flood of </a:t>
                      </a:r>
                      <a:r>
                        <a:rPr lang="en-GB" sz="1600" b="1" i="0" u="none" strike="noStrike" kern="1200">
                          <a:solidFill>
                            <a:schemeClr val="tx1"/>
                          </a:solidFill>
                          <a:effectLst/>
                          <a:latin typeface="+mn-lt"/>
                          <a:ea typeface="+mn-ea"/>
                          <a:cs typeface="+mn-cs"/>
                        </a:rPr>
                        <a:t>1953</a:t>
                      </a:r>
                      <a:r>
                        <a:rPr lang="en-GB" sz="1600" b="0" i="0" u="none" kern="1200">
                          <a:solidFill>
                            <a:schemeClr val="tx1"/>
                          </a:solidFill>
                          <a:effectLst/>
                          <a:latin typeface="+mn-lt"/>
                          <a:ea typeface="+mn-ea"/>
                          <a:cs typeface="+mn-cs"/>
                        </a:rPr>
                        <a:t>, Jaywick was flooded, resulting in the deaths of 35 people.</a:t>
                      </a:r>
                      <a:endParaRPr lang="en-GB" sz="1600" u="none">
                        <a:solidFill>
                          <a:schemeClr val="tx1"/>
                        </a:solidFill>
                      </a:endParaRPr>
                    </a:p>
                  </a:txBody>
                  <a:tcPr/>
                </a:tc>
                <a:tc>
                  <a:txBody>
                    <a:bodyPr/>
                    <a:lstStyle/>
                    <a:p>
                      <a:r>
                        <a:rPr lang="en-GB" sz="1600" b="0" i="0" kern="1200">
                          <a:solidFill>
                            <a:schemeClr val="tx1"/>
                          </a:solidFill>
                          <a:effectLst/>
                          <a:latin typeface="+mn-lt"/>
                          <a:ea typeface="+mn-ea"/>
                          <a:cs typeface="+mn-cs"/>
                        </a:rPr>
                        <a:t>The </a:t>
                      </a:r>
                      <a:r>
                        <a:rPr lang="en-GB" sz="1600" b="0" i="0" u="none" strike="noStrike" kern="1200">
                          <a:solidFill>
                            <a:schemeClr val="tx1"/>
                          </a:solidFill>
                          <a:effectLst/>
                          <a:latin typeface="+mn-lt"/>
                          <a:ea typeface="+mn-ea"/>
                          <a:cs typeface="+mn-cs"/>
                        </a:rPr>
                        <a:t>Jaywick Miniature Railway </a:t>
                      </a:r>
                      <a:r>
                        <a:rPr lang="en-GB" sz="1600" b="0" i="0" kern="1200">
                          <a:solidFill>
                            <a:schemeClr val="tx1"/>
                          </a:solidFill>
                          <a:effectLst/>
                          <a:latin typeface="+mn-lt"/>
                          <a:ea typeface="+mn-ea"/>
                          <a:cs typeface="+mn-cs"/>
                        </a:rPr>
                        <a:t>operated in Jaywick from </a:t>
                      </a:r>
                      <a:r>
                        <a:rPr lang="en-GB" sz="1600" b="1" i="0" kern="1200">
                          <a:solidFill>
                            <a:schemeClr val="tx1"/>
                          </a:solidFill>
                          <a:effectLst/>
                          <a:latin typeface="+mn-lt"/>
                          <a:ea typeface="+mn-ea"/>
                          <a:cs typeface="+mn-cs"/>
                        </a:rPr>
                        <a:t>1936</a:t>
                      </a:r>
                      <a:r>
                        <a:rPr lang="en-GB" sz="1600" b="0" i="0" kern="1200">
                          <a:solidFill>
                            <a:schemeClr val="tx1"/>
                          </a:solidFill>
                          <a:effectLst/>
                          <a:latin typeface="+mn-lt"/>
                          <a:ea typeface="+mn-ea"/>
                          <a:cs typeface="+mn-cs"/>
                        </a:rPr>
                        <a:t>.</a:t>
                      </a:r>
                      <a:endParaRPr lang="en-GB" sz="1600"/>
                    </a:p>
                  </a:txBody>
                  <a:tcPr/>
                </a:tc>
                <a:tc>
                  <a:txBody>
                    <a:bodyPr/>
                    <a:lstStyle/>
                    <a:p>
                      <a:r>
                        <a:rPr lang="en-GB" sz="1600" b="0" i="0" kern="1200">
                          <a:solidFill>
                            <a:schemeClr val="tx1"/>
                          </a:solidFill>
                          <a:effectLst/>
                          <a:latin typeface="+mn-lt"/>
                          <a:ea typeface="+mn-ea"/>
                          <a:cs typeface="+mn-cs"/>
                        </a:rPr>
                        <a:t>In </a:t>
                      </a:r>
                      <a:r>
                        <a:rPr lang="en-GB" sz="1600" b="1" i="0" kern="1200">
                          <a:solidFill>
                            <a:schemeClr val="tx1"/>
                          </a:solidFill>
                          <a:effectLst/>
                          <a:latin typeface="+mn-lt"/>
                          <a:ea typeface="+mn-ea"/>
                          <a:cs typeface="+mn-cs"/>
                        </a:rPr>
                        <a:t>1978</a:t>
                      </a:r>
                      <a:r>
                        <a:rPr lang="en-GB" sz="1600" b="0" i="0" kern="1200">
                          <a:solidFill>
                            <a:schemeClr val="tx1"/>
                          </a:solidFill>
                          <a:effectLst/>
                          <a:latin typeface="+mn-lt"/>
                          <a:ea typeface="+mn-ea"/>
                          <a:cs typeface="+mn-cs"/>
                        </a:rPr>
                        <a:t>, the local council began to control housing development in Jaywick.</a:t>
                      </a:r>
                      <a:endParaRPr lang="en-GB" sz="1600"/>
                    </a:p>
                  </a:txBody>
                  <a:tcPr/>
                </a:tc>
                <a:tc>
                  <a:txBody>
                    <a:bodyPr/>
                    <a:lstStyle/>
                    <a:p>
                      <a:r>
                        <a:rPr lang="en-GB" sz="1800" b="0" i="0" kern="1200">
                          <a:solidFill>
                            <a:schemeClr val="tx1"/>
                          </a:solidFill>
                          <a:effectLst/>
                          <a:latin typeface="+mn-lt"/>
                          <a:ea typeface="+mn-ea"/>
                          <a:cs typeface="+mn-cs"/>
                        </a:rPr>
                        <a:t>A </a:t>
                      </a:r>
                      <a:r>
                        <a:rPr lang="en-GB" sz="1800" b="0" i="0" u="none" strike="noStrike" kern="1200">
                          <a:solidFill>
                            <a:schemeClr val="tx1"/>
                          </a:solidFill>
                          <a:effectLst/>
                          <a:latin typeface="+mn-lt"/>
                          <a:ea typeface="+mn-ea"/>
                          <a:cs typeface="+mn-cs"/>
                        </a:rPr>
                        <a:t>sea wall</a:t>
                      </a:r>
                      <a:r>
                        <a:rPr lang="en-GB" sz="1800" b="0" i="0" kern="1200">
                          <a:solidFill>
                            <a:schemeClr val="tx1"/>
                          </a:solidFill>
                          <a:effectLst/>
                          <a:latin typeface="+mn-lt"/>
                          <a:ea typeface="+mn-ea"/>
                          <a:cs typeface="+mn-cs"/>
                        </a:rPr>
                        <a:t> was built in </a:t>
                      </a:r>
                      <a:r>
                        <a:rPr lang="en-GB" sz="1800" b="1" i="0" kern="1200">
                          <a:solidFill>
                            <a:schemeClr val="tx1"/>
                          </a:solidFill>
                          <a:effectLst/>
                          <a:latin typeface="+mn-lt"/>
                          <a:ea typeface="+mn-ea"/>
                          <a:cs typeface="+mn-cs"/>
                        </a:rPr>
                        <a:t>1880</a:t>
                      </a:r>
                      <a:r>
                        <a:rPr lang="en-GB" sz="1800" b="0" i="0" kern="1200">
                          <a:solidFill>
                            <a:schemeClr val="tx1"/>
                          </a:solidFill>
                          <a:effectLst/>
                          <a:latin typeface="+mn-lt"/>
                          <a:ea typeface="+mn-ea"/>
                          <a:cs typeface="+mn-cs"/>
                        </a:rPr>
                        <a:t> to protect against flooding.</a:t>
                      </a:r>
                      <a:endParaRPr lang="en-GB"/>
                    </a:p>
                  </a:txBody>
                  <a:tcPr/>
                </a:tc>
                <a:extLst>
                  <a:ext uri="{0D108BD9-81ED-4DB2-BD59-A6C34878D82A}">
                    <a16:rowId xmlns:a16="http://schemas.microsoft.com/office/drawing/2014/main" val="1150036620"/>
                  </a:ext>
                </a:extLst>
              </a:tr>
              <a:tr h="1443982">
                <a:tc>
                  <a:txBody>
                    <a:bodyPr/>
                    <a:lstStyle/>
                    <a:p>
                      <a:r>
                        <a:rPr lang="en-GB" sz="1600" b="0" i="0" kern="1200">
                          <a:solidFill>
                            <a:schemeClr val="tx1"/>
                          </a:solidFill>
                          <a:effectLst/>
                          <a:latin typeface="+mn-lt"/>
                          <a:ea typeface="+mn-ea"/>
                          <a:cs typeface="+mn-cs"/>
                        </a:rPr>
                        <a:t>Jaywick was a  popular holiday destination from </a:t>
                      </a:r>
                      <a:r>
                        <a:rPr lang="en-GB" sz="1600" b="1" i="0" kern="1200">
                          <a:solidFill>
                            <a:schemeClr val="tx1"/>
                          </a:solidFill>
                          <a:effectLst/>
                          <a:latin typeface="+mn-lt"/>
                          <a:ea typeface="+mn-ea"/>
                          <a:cs typeface="+mn-cs"/>
                        </a:rPr>
                        <a:t>1930</a:t>
                      </a:r>
                      <a:r>
                        <a:rPr lang="en-GB" sz="1600" b="0" i="0" kern="1200">
                          <a:solidFill>
                            <a:schemeClr val="tx1"/>
                          </a:solidFill>
                          <a:effectLst/>
                          <a:latin typeface="+mn-lt"/>
                          <a:ea typeface="+mn-ea"/>
                          <a:cs typeface="+mn-cs"/>
                        </a:rPr>
                        <a:t>.</a:t>
                      </a:r>
                      <a:endParaRPr lang="en-GB" sz="1600"/>
                    </a:p>
                  </a:txBody>
                  <a:tcPr/>
                </a:tc>
                <a:tc>
                  <a:txBody>
                    <a:bodyPr/>
                    <a:lstStyle/>
                    <a:p>
                      <a:r>
                        <a:rPr lang="en-GB" sz="1600" b="0" i="0" kern="1200">
                          <a:solidFill>
                            <a:schemeClr val="tx1"/>
                          </a:solidFill>
                          <a:effectLst/>
                          <a:latin typeface="+mn-lt"/>
                          <a:ea typeface="+mn-ea"/>
                          <a:cs typeface="+mn-cs"/>
                        </a:rPr>
                        <a:t>It became known as </a:t>
                      </a:r>
                      <a:r>
                        <a:rPr lang="en-GB" sz="1600" b="0" i="1" kern="1200">
                          <a:solidFill>
                            <a:schemeClr val="tx1"/>
                          </a:solidFill>
                          <a:effectLst/>
                          <a:latin typeface="+mn-lt"/>
                          <a:ea typeface="+mn-ea"/>
                          <a:cs typeface="+mn-cs"/>
                        </a:rPr>
                        <a:t>Gey wyck</a:t>
                      </a:r>
                      <a:r>
                        <a:rPr lang="en-GB" sz="1600" b="0" i="0" kern="1200">
                          <a:solidFill>
                            <a:schemeClr val="tx1"/>
                          </a:solidFill>
                          <a:effectLst/>
                          <a:latin typeface="+mn-lt"/>
                          <a:ea typeface="+mn-ea"/>
                          <a:cs typeface="+mn-cs"/>
                        </a:rPr>
                        <a:t>  in </a:t>
                      </a:r>
                      <a:r>
                        <a:rPr lang="en-GB" sz="1600" b="1" i="0" kern="1200">
                          <a:solidFill>
                            <a:schemeClr val="tx1"/>
                          </a:solidFill>
                          <a:effectLst/>
                          <a:latin typeface="+mn-lt"/>
                          <a:ea typeface="+mn-ea"/>
                          <a:cs typeface="+mn-cs"/>
                        </a:rPr>
                        <a:t>1584</a:t>
                      </a:r>
                      <a:r>
                        <a:rPr lang="en-GB" sz="1600" b="0" i="0" kern="1200">
                          <a:solidFill>
                            <a:schemeClr val="tx1"/>
                          </a:solidFill>
                          <a:effectLst/>
                          <a:latin typeface="+mn-lt"/>
                          <a:ea typeface="+mn-ea"/>
                          <a:cs typeface="+mn-cs"/>
                        </a:rPr>
                        <a:t>.</a:t>
                      </a:r>
                      <a:endParaRPr lang="en-GB" sz="1600"/>
                    </a:p>
                  </a:txBody>
                  <a:tcPr/>
                </a:tc>
                <a:tc>
                  <a:txBody>
                    <a:bodyPr/>
                    <a:lstStyle/>
                    <a:p>
                      <a:r>
                        <a:rPr lang="en-GB" sz="1600" b="0" i="0" kern="1200">
                          <a:solidFill>
                            <a:schemeClr val="tx1"/>
                          </a:solidFill>
                          <a:effectLst/>
                          <a:latin typeface="+mn-lt"/>
                          <a:ea typeface="+mn-ea"/>
                          <a:cs typeface="+mn-cs"/>
                        </a:rPr>
                        <a:t>During the </a:t>
                      </a:r>
                      <a:r>
                        <a:rPr lang="en-GB" sz="1600" b="0" i="0" u="none" strike="noStrike" kern="1200">
                          <a:solidFill>
                            <a:schemeClr val="tx1"/>
                          </a:solidFill>
                          <a:effectLst/>
                          <a:latin typeface="+mn-lt"/>
                          <a:ea typeface="+mn-ea"/>
                          <a:cs typeface="+mn-cs"/>
                        </a:rPr>
                        <a:t>North Sea flood of </a:t>
                      </a:r>
                      <a:r>
                        <a:rPr lang="en-GB" sz="1600" b="1" i="0" u="none" strike="noStrike" kern="1200">
                          <a:solidFill>
                            <a:schemeClr val="tx1"/>
                          </a:solidFill>
                          <a:effectLst/>
                          <a:latin typeface="+mn-lt"/>
                          <a:ea typeface="+mn-ea"/>
                          <a:cs typeface="+mn-cs"/>
                        </a:rPr>
                        <a:t>1953</a:t>
                      </a:r>
                      <a:r>
                        <a:rPr lang="en-GB" sz="1600" b="0" i="0" kern="1200">
                          <a:solidFill>
                            <a:schemeClr val="tx1"/>
                          </a:solidFill>
                          <a:effectLst/>
                          <a:latin typeface="+mn-lt"/>
                          <a:ea typeface="+mn-ea"/>
                          <a:cs typeface="+mn-cs"/>
                        </a:rPr>
                        <a:t>, Jaywick was flooded, resulting in the deaths of 35 people.</a:t>
                      </a:r>
                      <a:endParaRPr lang="en-GB" sz="1600"/>
                    </a:p>
                  </a:txBody>
                  <a:tcPr/>
                </a:tc>
                <a:tc>
                  <a:txBody>
                    <a:bodyPr/>
                    <a:lstStyle/>
                    <a:p>
                      <a:r>
                        <a:rPr lang="en-GB" sz="1600" b="0" i="0" kern="1200">
                          <a:solidFill>
                            <a:schemeClr val="tx1"/>
                          </a:solidFill>
                          <a:effectLst/>
                          <a:latin typeface="+mn-lt"/>
                          <a:ea typeface="+mn-ea"/>
                          <a:cs typeface="+mn-cs"/>
                        </a:rPr>
                        <a:t>Jaywick was proposed by property developer Frank Stedman in </a:t>
                      </a:r>
                      <a:r>
                        <a:rPr lang="en-GB" sz="1600" b="1" i="0" kern="1200">
                          <a:solidFill>
                            <a:schemeClr val="tx1"/>
                          </a:solidFill>
                          <a:effectLst/>
                          <a:latin typeface="+mn-lt"/>
                          <a:ea typeface="+mn-ea"/>
                          <a:cs typeface="+mn-cs"/>
                        </a:rPr>
                        <a:t>1928</a:t>
                      </a:r>
                      <a:r>
                        <a:rPr lang="en-GB" sz="1600" b="0" i="0" kern="1200">
                          <a:solidFill>
                            <a:schemeClr val="tx1"/>
                          </a:solidFill>
                          <a:effectLst/>
                          <a:latin typeface="+mn-lt"/>
                          <a:ea typeface="+mn-ea"/>
                          <a:cs typeface="+mn-cs"/>
                        </a:rPr>
                        <a:t> as a cheap holiday retreat for Londoners.</a:t>
                      </a:r>
                      <a:endParaRPr lang="en-GB" sz="1600"/>
                    </a:p>
                  </a:txBody>
                  <a:tcPr/>
                </a:tc>
                <a:tc>
                  <a:txBody>
                    <a:bodyPr/>
                    <a:lstStyle/>
                    <a:p>
                      <a:r>
                        <a:rPr lang="en-GB" sz="1800" b="0" i="0" kern="1200">
                          <a:solidFill>
                            <a:schemeClr val="tx1"/>
                          </a:solidFill>
                          <a:effectLst/>
                          <a:latin typeface="+mn-lt"/>
                          <a:ea typeface="+mn-ea"/>
                          <a:cs typeface="+mn-cs"/>
                        </a:rPr>
                        <a:t>A </a:t>
                      </a:r>
                      <a:r>
                        <a:rPr lang="en-GB" sz="1800" b="0" i="0" u="none" strike="noStrike" kern="1200">
                          <a:solidFill>
                            <a:schemeClr val="tx1"/>
                          </a:solidFill>
                          <a:effectLst/>
                          <a:latin typeface="+mn-lt"/>
                          <a:ea typeface="+mn-ea"/>
                          <a:cs typeface="+mn-cs"/>
                        </a:rPr>
                        <a:t>mains sewer</a:t>
                      </a:r>
                      <a:r>
                        <a:rPr lang="en-GB" sz="1800" b="0" i="0" kern="1200">
                          <a:solidFill>
                            <a:schemeClr val="tx1"/>
                          </a:solidFill>
                          <a:effectLst/>
                          <a:latin typeface="+mn-lt"/>
                          <a:ea typeface="+mn-ea"/>
                          <a:cs typeface="+mn-cs"/>
                        </a:rPr>
                        <a:t> system was installed in </a:t>
                      </a:r>
                      <a:r>
                        <a:rPr lang="en-GB" sz="1800" b="1" i="0" kern="1200">
                          <a:solidFill>
                            <a:schemeClr val="tx1"/>
                          </a:solidFill>
                          <a:effectLst/>
                          <a:latin typeface="+mn-lt"/>
                          <a:ea typeface="+mn-ea"/>
                          <a:cs typeface="+mn-cs"/>
                        </a:rPr>
                        <a:t>1977</a:t>
                      </a:r>
                      <a:r>
                        <a:rPr lang="en-GB" sz="1800" b="0" i="0" kern="1200">
                          <a:solidFill>
                            <a:schemeClr val="tx1"/>
                          </a:solidFill>
                          <a:effectLst/>
                          <a:latin typeface="+mn-lt"/>
                          <a:ea typeface="+mn-ea"/>
                          <a:cs typeface="+mn-cs"/>
                        </a:rPr>
                        <a:t>.</a:t>
                      </a:r>
                      <a:endParaRPr lang="en-GB"/>
                    </a:p>
                  </a:txBody>
                  <a:tcPr/>
                </a:tc>
                <a:extLst>
                  <a:ext uri="{0D108BD9-81ED-4DB2-BD59-A6C34878D82A}">
                    <a16:rowId xmlns:a16="http://schemas.microsoft.com/office/drawing/2014/main" val="264459787"/>
                  </a:ext>
                </a:extLst>
              </a:tr>
            </a:tbl>
          </a:graphicData>
        </a:graphic>
      </p:graphicFrame>
      <p:pic>
        <p:nvPicPr>
          <p:cNvPr id="2" name="Picture 1">
            <a:extLst>
              <a:ext uri="{FF2B5EF4-FFF2-40B4-BE49-F238E27FC236}">
                <a16:creationId xmlns:a16="http://schemas.microsoft.com/office/drawing/2014/main" id="{AFA6BE48-ACA6-4437-AD9D-D299FB010A11}"/>
              </a:ext>
            </a:extLst>
          </p:cNvPr>
          <p:cNvPicPr>
            <a:picLocks noChangeAspect="1"/>
          </p:cNvPicPr>
          <p:nvPr/>
        </p:nvPicPr>
        <p:blipFill>
          <a:blip r:embed="rId2"/>
          <a:stretch>
            <a:fillRect/>
          </a:stretch>
        </p:blipFill>
        <p:spPr>
          <a:xfrm>
            <a:off x="6350275" y="3629465"/>
            <a:ext cx="5596419" cy="2762103"/>
          </a:xfrm>
          <a:prstGeom prst="rect">
            <a:avLst/>
          </a:prstGeom>
        </p:spPr>
      </p:pic>
      <p:sp>
        <p:nvSpPr>
          <p:cNvPr id="3" name="TextBox 2">
            <a:extLst>
              <a:ext uri="{FF2B5EF4-FFF2-40B4-BE49-F238E27FC236}">
                <a16:creationId xmlns:a16="http://schemas.microsoft.com/office/drawing/2014/main" id="{5459D639-14DF-4EF6-90E8-B9C966DD7DB8}"/>
              </a:ext>
            </a:extLst>
          </p:cNvPr>
          <p:cNvSpPr txBox="1"/>
          <p:nvPr/>
        </p:nvSpPr>
        <p:spPr>
          <a:xfrm>
            <a:off x="393895" y="3479557"/>
            <a:ext cx="5247249" cy="3139321"/>
          </a:xfrm>
          <a:prstGeom prst="rect">
            <a:avLst/>
          </a:prstGeom>
          <a:noFill/>
        </p:spPr>
        <p:txBody>
          <a:bodyPr wrap="square" rtlCol="0">
            <a:spAutoFit/>
          </a:bodyPr>
          <a:lstStyle/>
          <a:p>
            <a:r>
              <a:rPr lang="en-GB" b="1">
                <a:solidFill>
                  <a:srgbClr val="00B050"/>
                </a:solidFill>
              </a:rPr>
              <a:t>Above, are ten different events that have happened in Jaywick over time. The events are not in order. Your activity will be to create a chronological timeline of these events.</a:t>
            </a:r>
          </a:p>
          <a:p>
            <a:endParaRPr lang="en-GB" b="1">
              <a:solidFill>
                <a:srgbClr val="00B050"/>
              </a:solidFill>
            </a:endParaRPr>
          </a:p>
          <a:p>
            <a:r>
              <a:rPr lang="en-GB" b="1">
                <a:solidFill>
                  <a:srgbClr val="00B050"/>
                </a:solidFill>
              </a:rPr>
              <a:t>Make sure you look carefully at the dates when arranging them in order.</a:t>
            </a:r>
          </a:p>
          <a:p>
            <a:endParaRPr lang="en-GB" b="1"/>
          </a:p>
          <a:p>
            <a:r>
              <a:rPr lang="en-GB" b="1">
                <a:solidFill>
                  <a:srgbClr val="7030A0"/>
                </a:solidFill>
              </a:rPr>
              <a:t>EXT: Are there any events that you can add to this timeline? Ask other members of your household if they know any.</a:t>
            </a:r>
          </a:p>
        </p:txBody>
      </p:sp>
    </p:spTree>
    <p:extLst>
      <p:ext uri="{BB962C8B-B14F-4D97-AF65-F5344CB8AC3E}">
        <p14:creationId xmlns:p14="http://schemas.microsoft.com/office/powerpoint/2010/main" val="3092242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English</a:t>
            </a:r>
          </a:p>
        </p:txBody>
      </p:sp>
      <p:pic>
        <p:nvPicPr>
          <p:cNvPr id="5" name="Picture 4" descr="Image result for shiver calligram">
            <a:extLst>
              <a:ext uri="{FF2B5EF4-FFF2-40B4-BE49-F238E27FC236}">
                <a16:creationId xmlns:a16="http://schemas.microsoft.com/office/drawing/2014/main" id="{AEE858F1-2700-4F68-B682-6E8EAEB9B78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067" y="2339876"/>
            <a:ext cx="3508058" cy="1804035"/>
          </a:xfrm>
          <a:prstGeom prst="rect">
            <a:avLst/>
          </a:prstGeom>
          <a:noFill/>
          <a:ln>
            <a:noFill/>
          </a:ln>
        </p:spPr>
      </p:pic>
      <p:sp>
        <p:nvSpPr>
          <p:cNvPr id="3" name="TextBox 2">
            <a:extLst>
              <a:ext uri="{FF2B5EF4-FFF2-40B4-BE49-F238E27FC236}">
                <a16:creationId xmlns:a16="http://schemas.microsoft.com/office/drawing/2014/main" id="{E3565899-DAE1-4628-AAED-75B1DE25D061}"/>
              </a:ext>
            </a:extLst>
          </p:cNvPr>
          <p:cNvSpPr txBox="1"/>
          <p:nvPr/>
        </p:nvSpPr>
        <p:spPr>
          <a:xfrm>
            <a:off x="822959" y="4222883"/>
            <a:ext cx="10414883" cy="1938992"/>
          </a:xfrm>
          <a:prstGeom prst="rect">
            <a:avLst/>
          </a:prstGeom>
          <a:noFill/>
        </p:spPr>
        <p:txBody>
          <a:bodyPr wrap="square" rtlCol="0">
            <a:spAutoFit/>
          </a:bodyPr>
          <a:lstStyle/>
          <a:p>
            <a:r>
              <a:rPr lang="en-GB" sz="2400"/>
              <a:t>What do you notice about this word?</a:t>
            </a:r>
          </a:p>
          <a:p>
            <a:endParaRPr lang="en-GB" sz="2400"/>
          </a:p>
          <a:p>
            <a:r>
              <a:rPr lang="en-GB" sz="2400"/>
              <a:t>Why do you think the poet has chosen to write the word like this?</a:t>
            </a:r>
          </a:p>
          <a:p>
            <a:endParaRPr lang="en-GB" sz="2400"/>
          </a:p>
          <a:p>
            <a:r>
              <a:rPr lang="en-GB" sz="2400"/>
              <a:t>Words like this are called ‘calligrams’ and can be used to add effects in poetry. </a:t>
            </a:r>
          </a:p>
        </p:txBody>
      </p:sp>
      <p:sp>
        <p:nvSpPr>
          <p:cNvPr id="6" name="TextBox 5">
            <a:extLst>
              <a:ext uri="{FF2B5EF4-FFF2-40B4-BE49-F238E27FC236}">
                <a16:creationId xmlns:a16="http://schemas.microsoft.com/office/drawing/2014/main" id="{5FC5E377-D269-4785-8B05-306B7FE9B127}"/>
              </a:ext>
            </a:extLst>
          </p:cNvPr>
          <p:cNvSpPr txBox="1"/>
          <p:nvPr/>
        </p:nvSpPr>
        <p:spPr>
          <a:xfrm>
            <a:off x="822960" y="1292747"/>
            <a:ext cx="10561320" cy="830997"/>
          </a:xfrm>
          <a:prstGeom prst="rect">
            <a:avLst/>
          </a:prstGeom>
          <a:noFill/>
        </p:spPr>
        <p:txBody>
          <a:bodyPr wrap="square" rtlCol="0">
            <a:spAutoFit/>
          </a:bodyPr>
          <a:lstStyle/>
          <a:p>
            <a:pPr algn="ctr"/>
            <a:r>
              <a:rPr lang="en-GB" sz="2400"/>
              <a:t>Our new unit of English is calligrams and shape poems. Before we show you what these are, have a look at the word below. </a:t>
            </a:r>
          </a:p>
        </p:txBody>
      </p:sp>
      <p:sp>
        <p:nvSpPr>
          <p:cNvPr id="7" name="Rectangle 6">
            <a:extLst>
              <a:ext uri="{FF2B5EF4-FFF2-40B4-BE49-F238E27FC236}">
                <a16:creationId xmlns:a16="http://schemas.microsoft.com/office/drawing/2014/main" id="{D81E273A-5A78-4D26-8411-FFC7604CCFC1}"/>
              </a:ext>
            </a:extLst>
          </p:cNvPr>
          <p:cNvSpPr/>
          <p:nvPr/>
        </p:nvSpPr>
        <p:spPr>
          <a:xfrm>
            <a:off x="822960" y="5751443"/>
            <a:ext cx="10666675" cy="397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9801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3552" y="332657"/>
            <a:ext cx="7772400" cy="1470025"/>
          </a:xfrm>
          <a:ln>
            <a:solidFill>
              <a:srgbClr val="00B050"/>
            </a:solidFill>
          </a:ln>
        </p:spPr>
        <p:txBody>
          <a:bodyPr/>
          <a:lstStyle/>
          <a:p>
            <a:r>
              <a:rPr lang="en-GB" sz="8000"/>
              <a:t>Calligrams</a:t>
            </a:r>
            <a:r>
              <a:rPr lang="en-GB"/>
              <a:t> </a:t>
            </a:r>
          </a:p>
        </p:txBody>
      </p:sp>
      <p:sp>
        <p:nvSpPr>
          <p:cNvPr id="5" name="TextBox 4"/>
          <p:cNvSpPr txBox="1"/>
          <p:nvPr/>
        </p:nvSpPr>
        <p:spPr>
          <a:xfrm>
            <a:off x="1919536" y="1916832"/>
            <a:ext cx="8424936" cy="4616648"/>
          </a:xfrm>
          <a:prstGeom prst="rect">
            <a:avLst/>
          </a:prstGeom>
          <a:noFill/>
        </p:spPr>
        <p:txBody>
          <a:bodyPr wrap="square" rtlCol="0">
            <a:spAutoFit/>
          </a:bodyPr>
          <a:lstStyle/>
          <a:p>
            <a:r>
              <a:rPr lang="en-GB" sz="4800"/>
              <a:t> </a:t>
            </a:r>
            <a:r>
              <a:rPr lang="en-GB" sz="3200"/>
              <a:t>A </a:t>
            </a:r>
            <a:r>
              <a:rPr lang="en-GB" sz="3200" b="1"/>
              <a:t>calligram</a:t>
            </a:r>
            <a:r>
              <a:rPr lang="en-GB" sz="3200"/>
              <a:t> is a </a:t>
            </a:r>
            <a:r>
              <a:rPr lang="en-GB" sz="3200">
                <a:hlinkClick r:id="rId2" tooltip="Poetry"/>
              </a:rPr>
              <a:t>poem</a:t>
            </a:r>
            <a:r>
              <a:rPr lang="en-GB" sz="3200"/>
              <a:t>, phrase, or word in which the </a:t>
            </a:r>
            <a:r>
              <a:rPr lang="en-GB" sz="3200">
                <a:hlinkClick r:id="rId3" tooltip="Typeface"/>
              </a:rPr>
              <a:t>typeface</a:t>
            </a:r>
            <a:r>
              <a:rPr lang="en-GB" sz="3200"/>
              <a:t>, </a:t>
            </a:r>
            <a:r>
              <a:rPr lang="en-GB" sz="3200">
                <a:hlinkClick r:id="rId4" tooltip="Calligraphy"/>
              </a:rPr>
              <a:t>calligraphy</a:t>
            </a:r>
            <a:r>
              <a:rPr lang="en-GB" sz="3200"/>
              <a:t> or </a:t>
            </a:r>
            <a:r>
              <a:rPr lang="en-GB" sz="3200">
                <a:hlinkClick r:id="rId5" tooltip="Handwriting"/>
              </a:rPr>
              <a:t>handwriting</a:t>
            </a:r>
            <a:r>
              <a:rPr lang="en-GB" sz="3200"/>
              <a:t> is arranged in a way that creates a visual image. The image created by the words expresses visually what the word, or words, say. In a poem, it manifests visually the theme presented by the text of the poem. </a:t>
            </a:r>
            <a:endParaRPr lang="en-GB" sz="2400"/>
          </a:p>
          <a:p>
            <a:endParaRPr lang="en-GB" sz="5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79F932F-CE5B-419A-8600-25672A919065}"/>
              </a:ext>
            </a:extLst>
          </p:cNvPr>
          <p:cNvSpPr>
            <a:spLocks noGrp="1" noChangeArrowheads="1"/>
          </p:cNvSpPr>
          <p:nvPr>
            <p:ph type="title"/>
          </p:nvPr>
        </p:nvSpPr>
        <p:spPr/>
        <p:txBody>
          <a:bodyPr>
            <a:normAutofit/>
          </a:bodyPr>
          <a:lstStyle/>
          <a:p>
            <a:pPr algn="ctr" eaLnBrk="1" hangingPunct="1"/>
            <a:r>
              <a:rPr lang="en-GB" altLang="en-US" sz="6600" b="1"/>
              <a:t>Calligrams</a:t>
            </a:r>
          </a:p>
        </p:txBody>
      </p:sp>
      <p:sp>
        <p:nvSpPr>
          <p:cNvPr id="6147" name="Rectangle 3">
            <a:extLst>
              <a:ext uri="{FF2B5EF4-FFF2-40B4-BE49-F238E27FC236}">
                <a16:creationId xmlns:a16="http://schemas.microsoft.com/office/drawing/2014/main" id="{821FEFF2-13D6-4027-A631-77D46FA584E9}"/>
              </a:ext>
            </a:extLst>
          </p:cNvPr>
          <p:cNvSpPr>
            <a:spLocks noGrp="1" noChangeArrowheads="1"/>
          </p:cNvSpPr>
          <p:nvPr>
            <p:ph type="body" idx="1"/>
          </p:nvPr>
        </p:nvSpPr>
        <p:spPr/>
        <p:txBody>
          <a:bodyPr>
            <a:normAutofit fontScale="55000" lnSpcReduction="20000"/>
          </a:bodyPr>
          <a:lstStyle/>
          <a:p>
            <a:pPr algn="ctr" eaLnBrk="1" hangingPunct="1"/>
            <a:endParaRPr lang="en-GB" altLang="en-US" sz="4000" b="1"/>
          </a:p>
          <a:p>
            <a:pPr marL="0" indent="0" algn="ctr" eaLnBrk="1" hangingPunct="1">
              <a:buNone/>
            </a:pPr>
            <a:r>
              <a:rPr lang="en-GB" altLang="en-US" sz="4000" b="1"/>
              <a:t>The calligram style of poem was written before then. </a:t>
            </a:r>
          </a:p>
          <a:p>
            <a:pPr algn="ctr" eaLnBrk="1" hangingPunct="1"/>
            <a:endParaRPr lang="en-GB" altLang="en-US" sz="4000" b="1"/>
          </a:p>
          <a:p>
            <a:pPr marL="0" indent="0" algn="ctr" eaLnBrk="1" hangingPunct="1">
              <a:buNone/>
            </a:pPr>
            <a:r>
              <a:rPr lang="en-GB" altLang="en-US" sz="4000" b="1"/>
              <a:t>It was called "shaped poetry" or "pattern poetry”.</a:t>
            </a:r>
          </a:p>
          <a:p>
            <a:pPr marL="0" indent="0" algn="ctr" eaLnBrk="1" hangingPunct="1">
              <a:buNone/>
            </a:pPr>
            <a:endParaRPr lang="en-GB" altLang="en-US" sz="4000" b="1"/>
          </a:p>
          <a:p>
            <a:endParaRPr lang="en-GB" altLang="en-US" sz="4000" b="1"/>
          </a:p>
          <a:p>
            <a:pPr marL="0" indent="0">
              <a:buNone/>
            </a:pPr>
            <a:r>
              <a:rPr lang="en-GB" altLang="en-US" sz="4000" b="1"/>
              <a:t>In 1918 French poet Guillaume Apollinaire published a book of poems that did not look like poems. </a:t>
            </a:r>
          </a:p>
          <a:p>
            <a:pPr marL="0" indent="0">
              <a:buNone/>
            </a:pPr>
            <a:r>
              <a:rPr lang="en-GB" altLang="en-US" sz="4000" b="1"/>
              <a:t>He named the book Calligrammes which means "beautiful writing". </a:t>
            </a:r>
          </a:p>
          <a:p>
            <a:pPr marL="0" indent="0">
              <a:buNone/>
            </a:pPr>
            <a:r>
              <a:rPr lang="en-GB" altLang="en-US" sz="4000" b="1"/>
              <a:t>He used words and lines to form his poems. Sometimes the shape related to the subject of the poem.</a:t>
            </a:r>
          </a:p>
          <a:p>
            <a:pPr marL="0" indent="0" algn="ctr" eaLnBrk="1" hangingPunct="1">
              <a:buNone/>
            </a:pPr>
            <a:r>
              <a:rPr lang="en-GB" altLang="en-US" sz="4000"/>
              <a:t> </a:t>
            </a:r>
          </a:p>
          <a:p>
            <a:pPr eaLnBrk="1" hangingPunct="1"/>
            <a:endParaRPr lang="en-GB" altLang="en-US"/>
          </a:p>
        </p:txBody>
      </p:sp>
      <p:sp>
        <p:nvSpPr>
          <p:cNvPr id="3" name="Speech Bubble: Oval 2">
            <a:extLst>
              <a:ext uri="{FF2B5EF4-FFF2-40B4-BE49-F238E27FC236}">
                <a16:creationId xmlns:a16="http://schemas.microsoft.com/office/drawing/2014/main" id="{21FD28E3-8AB9-4146-ABF3-59A088EB8B08}"/>
              </a:ext>
            </a:extLst>
          </p:cNvPr>
          <p:cNvSpPr/>
          <p:nvPr/>
        </p:nvSpPr>
        <p:spPr>
          <a:xfrm>
            <a:off x="0" y="0"/>
            <a:ext cx="3131820" cy="272034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a:t>Have you ever heard of  calligram before?</a:t>
            </a:r>
          </a:p>
        </p:txBody>
      </p:sp>
      <p:sp>
        <p:nvSpPr>
          <p:cNvPr id="6" name="Speech Bubble: Oval 5">
            <a:extLst>
              <a:ext uri="{FF2B5EF4-FFF2-40B4-BE49-F238E27FC236}">
                <a16:creationId xmlns:a16="http://schemas.microsoft.com/office/drawing/2014/main" id="{0BEE1799-F642-4B90-AF99-8C6BCD4846B0}"/>
              </a:ext>
            </a:extLst>
          </p:cNvPr>
          <p:cNvSpPr/>
          <p:nvPr/>
        </p:nvSpPr>
        <p:spPr>
          <a:xfrm>
            <a:off x="9060180" y="0"/>
            <a:ext cx="3131820" cy="2720340"/>
          </a:xfrm>
          <a:prstGeom prst="wedgeEllipseCallout">
            <a:avLst>
              <a:gd name="adj1" fmla="val 32452"/>
              <a:gd name="adj2" fmla="val 7426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a:t>Why do you think it would have been called shape poetry?</a:t>
            </a:r>
          </a:p>
        </p:txBody>
      </p:sp>
      <p:sp>
        <p:nvSpPr>
          <p:cNvPr id="7" name="Speech Bubble: Oval 6">
            <a:extLst>
              <a:ext uri="{FF2B5EF4-FFF2-40B4-BE49-F238E27FC236}">
                <a16:creationId xmlns:a16="http://schemas.microsoft.com/office/drawing/2014/main" id="{BA3068C6-92C3-43E4-BD17-6AC1186B92A4}"/>
              </a:ext>
            </a:extLst>
          </p:cNvPr>
          <p:cNvSpPr/>
          <p:nvPr/>
        </p:nvSpPr>
        <p:spPr>
          <a:xfrm>
            <a:off x="2446020" y="5440679"/>
            <a:ext cx="7818120" cy="1082675"/>
          </a:xfrm>
          <a:prstGeom prst="wedgeEllipseCallout">
            <a:avLst>
              <a:gd name="adj1" fmla="val 32452"/>
              <a:gd name="adj2" fmla="val 7426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a:t>What effect do you think a shape poem would have on the reader?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00B050"/>
            </a:solidFill>
          </a:ln>
        </p:spPr>
        <p:txBody>
          <a:bodyPr>
            <a:normAutofit/>
          </a:bodyPr>
          <a:lstStyle/>
          <a:p>
            <a:pPr algn="ctr"/>
            <a:r>
              <a:rPr lang="en-GB" b="1"/>
              <a:t>Here are some examples of calligrams</a:t>
            </a:r>
          </a:p>
        </p:txBody>
      </p:sp>
      <p:pic>
        <p:nvPicPr>
          <p:cNvPr id="4098" name="Picture 2" descr="http://www.easilearn.com/global/attachments/efdc72a6-181b-45fa-a8b1-3994eff00755.jpg"/>
          <p:cNvPicPr>
            <a:picLocks noChangeAspect="1" noChangeArrowheads="1"/>
          </p:cNvPicPr>
          <p:nvPr/>
        </p:nvPicPr>
        <p:blipFill>
          <a:blip r:embed="rId2" cstate="print"/>
          <a:srcRect/>
          <a:stretch>
            <a:fillRect/>
          </a:stretch>
        </p:blipFill>
        <p:spPr bwMode="auto">
          <a:xfrm>
            <a:off x="838200" y="1690688"/>
            <a:ext cx="6696744" cy="5018444"/>
          </a:xfrm>
          <a:prstGeom prst="rect">
            <a:avLst/>
          </a:prstGeom>
          <a:noFill/>
        </p:spPr>
      </p:pic>
      <p:sp>
        <p:nvSpPr>
          <p:cNvPr id="4" name="Speech Bubble: Oval 3">
            <a:extLst>
              <a:ext uri="{FF2B5EF4-FFF2-40B4-BE49-F238E27FC236}">
                <a16:creationId xmlns:a16="http://schemas.microsoft.com/office/drawing/2014/main" id="{50164194-BDA4-4392-BFC2-29802CD2D007}"/>
              </a:ext>
            </a:extLst>
          </p:cNvPr>
          <p:cNvSpPr/>
          <p:nvPr/>
        </p:nvSpPr>
        <p:spPr>
          <a:xfrm>
            <a:off x="8221980" y="2273618"/>
            <a:ext cx="3596640" cy="3647122"/>
          </a:xfrm>
          <a:prstGeom prst="wedgeEllipseCallout">
            <a:avLst>
              <a:gd name="adj1" fmla="val 32452"/>
              <a:gd name="adj2" fmla="val 7426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3600" b="1"/>
              <a:t>Which do you like best? Why?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WordArt 4">
            <a:extLst>
              <a:ext uri="{FF2B5EF4-FFF2-40B4-BE49-F238E27FC236}">
                <a16:creationId xmlns:a16="http://schemas.microsoft.com/office/drawing/2014/main" id="{65B5DF5E-F4B9-4102-82C5-3310276DB728}"/>
              </a:ext>
            </a:extLst>
          </p:cNvPr>
          <p:cNvSpPr>
            <a:spLocks noChangeArrowheads="1" noChangeShapeType="1" noTextEdit="1"/>
          </p:cNvSpPr>
          <p:nvPr/>
        </p:nvSpPr>
        <p:spPr bwMode="auto">
          <a:xfrm>
            <a:off x="2351089" y="2276475"/>
            <a:ext cx="6840537" cy="2305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3600" kern="10">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Waves of sea water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C7CA8FA-6C69-4452-B8CA-79A022E2B246}"/>
              </a:ext>
            </a:extLst>
          </p:cNvPr>
          <p:cNvSpPr>
            <a:spLocks noGrp="1" noChangeArrowheads="1"/>
          </p:cNvSpPr>
          <p:nvPr>
            <p:ph type="title"/>
          </p:nvPr>
        </p:nvSpPr>
        <p:spPr/>
        <p:txBody>
          <a:bodyPr/>
          <a:lstStyle/>
          <a:p>
            <a:pPr eaLnBrk="1" hangingPunct="1"/>
            <a:r>
              <a:rPr lang="en-GB" altLang="en-US" sz="3600"/>
              <a:t>Fat could be the word </a:t>
            </a:r>
            <a:r>
              <a:rPr lang="en-GB" altLang="en-US" sz="3600" b="1"/>
              <a:t>fat</a:t>
            </a:r>
            <a:r>
              <a:rPr lang="en-GB" altLang="en-US" sz="3600"/>
              <a:t> looking fat!</a:t>
            </a:r>
          </a:p>
        </p:txBody>
      </p:sp>
      <p:sp>
        <p:nvSpPr>
          <p:cNvPr id="11268" name="WordArt 4">
            <a:extLst>
              <a:ext uri="{FF2B5EF4-FFF2-40B4-BE49-F238E27FC236}">
                <a16:creationId xmlns:a16="http://schemas.microsoft.com/office/drawing/2014/main" id="{DA4B09D3-04FD-4DE3-9AE2-8AF5A4434BFF}"/>
              </a:ext>
            </a:extLst>
          </p:cNvPr>
          <p:cNvSpPr>
            <a:spLocks noChangeArrowheads="1" noChangeShapeType="1" noTextEdit="1"/>
          </p:cNvSpPr>
          <p:nvPr/>
        </p:nvSpPr>
        <p:spPr bwMode="auto">
          <a:xfrm>
            <a:off x="2495551" y="3217863"/>
            <a:ext cx="6913563" cy="1579562"/>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FAT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8620601-146B-4D9C-ABF7-BDE43C81A12F}"/>
              </a:ext>
            </a:extLst>
          </p:cNvPr>
          <p:cNvSpPr>
            <a:spLocks noGrp="1" noChangeArrowheads="1"/>
          </p:cNvSpPr>
          <p:nvPr>
            <p:ph type="title"/>
          </p:nvPr>
        </p:nvSpPr>
        <p:spPr/>
        <p:txBody>
          <a:bodyPr/>
          <a:lstStyle/>
          <a:p>
            <a:pPr eaLnBrk="1" hangingPunct="1"/>
            <a:r>
              <a:rPr lang="en-GB" altLang="en-US"/>
              <a:t>Or thin looking thin!</a:t>
            </a:r>
          </a:p>
        </p:txBody>
      </p:sp>
      <p:sp>
        <p:nvSpPr>
          <p:cNvPr id="12292" name="WordArt 4">
            <a:extLst>
              <a:ext uri="{FF2B5EF4-FFF2-40B4-BE49-F238E27FC236}">
                <a16:creationId xmlns:a16="http://schemas.microsoft.com/office/drawing/2014/main" id="{146DAC77-970F-45B3-AB80-58E3D25BDDD8}"/>
              </a:ext>
            </a:extLst>
          </p:cNvPr>
          <p:cNvSpPr>
            <a:spLocks noChangeArrowheads="1" noChangeShapeType="1" noTextEdit="1"/>
          </p:cNvSpPr>
          <p:nvPr/>
        </p:nvSpPr>
        <p:spPr bwMode="auto">
          <a:xfrm>
            <a:off x="5614989" y="1844676"/>
            <a:ext cx="962025" cy="3889375"/>
          </a:xfrm>
          <a:prstGeom prst="rect">
            <a:avLst/>
          </a:prstGeom>
        </p:spPr>
        <p:txBody>
          <a:bodyPr wrap="none" fromWordArt="1">
            <a:prstTxWarp prst="textPlain">
              <a:avLst>
                <a:gd name="adj" fmla="val 57593"/>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thin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a:solidFill>
              <a:schemeClr val="tx2">
                <a:lumMod val="60000"/>
                <a:lumOff val="40000"/>
              </a:schemeClr>
            </a:solidFill>
          </a:ln>
        </p:spPr>
        <p:txBody>
          <a:bodyPr/>
          <a:lstStyle/>
          <a:p>
            <a:r>
              <a:rPr lang="en-GB"/>
              <a:t>What animal is it?</a:t>
            </a:r>
          </a:p>
        </p:txBody>
      </p:sp>
      <p:pic>
        <p:nvPicPr>
          <p:cNvPr id="15362" name="Picture 2" descr="http://www.deviantart.com/download/91893633/calligram_elephant_by_absurdynka.jpg"/>
          <p:cNvPicPr>
            <a:picLocks noChangeAspect="1" noChangeArrowheads="1"/>
          </p:cNvPicPr>
          <p:nvPr/>
        </p:nvPicPr>
        <p:blipFill>
          <a:blip r:embed="rId2" cstate="print"/>
          <a:srcRect/>
          <a:stretch>
            <a:fillRect/>
          </a:stretch>
        </p:blipFill>
        <p:spPr bwMode="auto">
          <a:xfrm>
            <a:off x="3503713" y="1556792"/>
            <a:ext cx="5095875" cy="494347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Which words can you read?</a:t>
            </a:r>
          </a:p>
        </p:txBody>
      </p:sp>
      <p:pic>
        <p:nvPicPr>
          <p:cNvPr id="16386" name="Picture 2" descr="http://parkfield.typepad.com/.a/6a01156f4fbbca970c0168ebba1534970c-800wi"/>
          <p:cNvPicPr>
            <a:picLocks noChangeAspect="1" noChangeArrowheads="1"/>
          </p:cNvPicPr>
          <p:nvPr/>
        </p:nvPicPr>
        <p:blipFill>
          <a:blip r:embed="rId2" cstate="print"/>
          <a:srcRect/>
          <a:stretch>
            <a:fillRect/>
          </a:stretch>
        </p:blipFill>
        <p:spPr bwMode="auto">
          <a:xfrm>
            <a:off x="2708176" y="1690688"/>
            <a:ext cx="6775648" cy="508173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Reading/Writing</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520302" y="1292747"/>
            <a:ext cx="11151395" cy="5033408"/>
          </a:xfrm>
        </p:spPr>
        <p:txBody>
          <a:bodyPr>
            <a:normAutofit/>
          </a:bodyPr>
          <a:lstStyle/>
          <a:p>
            <a:pPr algn="l"/>
            <a:r>
              <a:rPr lang="en-GB" i="1" u="sng"/>
              <a:t>LI: To make inferences from descriptive language</a:t>
            </a:r>
          </a:p>
          <a:p>
            <a:pPr algn="l"/>
            <a:endParaRPr lang="en-GB" i="1"/>
          </a:p>
          <a:p>
            <a:pPr algn="l"/>
            <a:r>
              <a:rPr lang="en-GB" sz="3200" i="1"/>
              <a:t>Today we will be starting to look at a new book called ‘Extra Yarn’.</a:t>
            </a:r>
          </a:p>
          <a:p>
            <a:pPr algn="l"/>
            <a:r>
              <a:rPr lang="en-GB" sz="3200" i="1"/>
              <a:t>Before we begin, let’s have a conversation about yarn.</a:t>
            </a:r>
          </a:p>
          <a:p>
            <a:pPr algn="l"/>
            <a:endParaRPr lang="en-GB" sz="3200" i="1"/>
          </a:p>
          <a:p>
            <a:pPr marL="457200" indent="-457200" algn="l">
              <a:buFont typeface="Arial" panose="020B0604020202020204" pitchFamily="34" charset="0"/>
              <a:buChar char="•"/>
            </a:pPr>
            <a:r>
              <a:rPr lang="en-GB" sz="3200" b="1" i="1"/>
              <a:t>What is it?</a:t>
            </a:r>
          </a:p>
          <a:p>
            <a:pPr marL="457200" indent="-457200" algn="l">
              <a:buFont typeface="Arial" panose="020B0604020202020204" pitchFamily="34" charset="0"/>
              <a:buChar char="•"/>
            </a:pPr>
            <a:r>
              <a:rPr lang="en-GB" sz="3200" b="1" i="1"/>
              <a:t>Where does it come from?</a:t>
            </a:r>
          </a:p>
          <a:p>
            <a:pPr marL="457200" indent="-457200" algn="l">
              <a:buFont typeface="Arial" panose="020B0604020202020204" pitchFamily="34" charset="0"/>
              <a:buChar char="•"/>
            </a:pPr>
            <a:r>
              <a:rPr lang="en-GB" sz="3200" b="1" i="1"/>
              <a:t>What do we use it for?</a:t>
            </a:r>
          </a:p>
          <a:p>
            <a:pPr marL="457200" indent="-457200" algn="l">
              <a:buFont typeface="Arial" panose="020B0604020202020204" pitchFamily="34" charset="0"/>
              <a:buChar char="•"/>
            </a:pPr>
            <a:r>
              <a:rPr lang="en-GB" sz="3200" b="1" i="1"/>
              <a:t>What do we think the story ‘Extra Yarn’ might be about? </a:t>
            </a:r>
          </a:p>
        </p:txBody>
      </p:sp>
      <p:pic>
        <p:nvPicPr>
          <p:cNvPr id="3074" name="Picture 2" descr="Image result for yarn">
            <a:extLst>
              <a:ext uri="{FF2B5EF4-FFF2-40B4-BE49-F238E27FC236}">
                <a16:creationId xmlns:a16="http://schemas.microsoft.com/office/drawing/2014/main" id="{3B588FBF-2DE8-429D-9EDF-490E141AA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2054" y="3584405"/>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63341C3-31AE-4DFC-B614-67F232C046B0}"/>
              </a:ext>
            </a:extLst>
          </p:cNvPr>
          <p:cNvSpPr/>
          <p:nvPr/>
        </p:nvSpPr>
        <p:spPr>
          <a:xfrm>
            <a:off x="7441809" y="3429000"/>
            <a:ext cx="3094893" cy="2136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0612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2">
                <a:lumMod val="75000"/>
              </a:schemeClr>
            </a:solidFill>
          </a:ln>
        </p:spPr>
        <p:txBody>
          <a:bodyPr>
            <a:normAutofit/>
          </a:bodyPr>
          <a:lstStyle/>
          <a:p>
            <a:r>
              <a:rPr lang="en-GB"/>
              <a:t>How many times has the author written flamingo?</a:t>
            </a:r>
          </a:p>
        </p:txBody>
      </p:sp>
      <p:pic>
        <p:nvPicPr>
          <p:cNvPr id="18434" name="Picture 2" descr="http://img3.etsystatic.com/000/0/6514716/il_fullxfull.324050787.jpg"/>
          <p:cNvPicPr>
            <a:picLocks noChangeAspect="1" noChangeArrowheads="1"/>
          </p:cNvPicPr>
          <p:nvPr/>
        </p:nvPicPr>
        <p:blipFill>
          <a:blip r:embed="rId2" cstate="print"/>
          <a:srcRect/>
          <a:stretch>
            <a:fillRect/>
          </a:stretch>
        </p:blipFill>
        <p:spPr bwMode="auto">
          <a:xfrm>
            <a:off x="3503712" y="1628800"/>
            <a:ext cx="4536504" cy="4536504"/>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3.amazonaws.com/spoonflower/public/design_thumbnails/0023/1947/gecko0001_ed_preview.png"/>
          <p:cNvPicPr>
            <a:picLocks noChangeAspect="1" noChangeArrowheads="1"/>
          </p:cNvPicPr>
          <p:nvPr/>
        </p:nvPicPr>
        <p:blipFill>
          <a:blip r:embed="rId2" cstate="print"/>
          <a:srcRect/>
          <a:stretch>
            <a:fillRect/>
          </a:stretch>
        </p:blipFill>
        <p:spPr bwMode="auto">
          <a:xfrm>
            <a:off x="3340058" y="1556792"/>
            <a:ext cx="5162130" cy="4968552"/>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ewshaffer.com/024-Callig1.jpg"/>
          <p:cNvPicPr>
            <a:picLocks noChangeAspect="1" noChangeArrowheads="1"/>
          </p:cNvPicPr>
          <p:nvPr/>
        </p:nvPicPr>
        <p:blipFill>
          <a:blip r:embed="rId2" cstate="print"/>
          <a:srcRect/>
          <a:stretch>
            <a:fillRect/>
          </a:stretch>
        </p:blipFill>
        <p:spPr bwMode="auto">
          <a:xfrm>
            <a:off x="2350338" y="342900"/>
            <a:ext cx="7491323" cy="61722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Which letters have fins?</a:t>
            </a:r>
          </a:p>
        </p:txBody>
      </p:sp>
      <p:pic>
        <p:nvPicPr>
          <p:cNvPr id="23554" name="Picture 2" descr="http://claras.me/wp-content/uploads/2012/02/IMG_1615.jpg"/>
          <p:cNvPicPr>
            <a:picLocks noChangeAspect="1" noChangeArrowheads="1"/>
          </p:cNvPicPr>
          <p:nvPr/>
        </p:nvPicPr>
        <p:blipFill>
          <a:blip r:embed="rId2" cstate="print"/>
          <a:srcRect/>
          <a:stretch>
            <a:fillRect/>
          </a:stretch>
        </p:blipFill>
        <p:spPr bwMode="auto">
          <a:xfrm>
            <a:off x="2137236" y="1700808"/>
            <a:ext cx="8302546" cy="417646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What’s happened to this word?</a:t>
            </a:r>
          </a:p>
        </p:txBody>
      </p:sp>
      <p:pic>
        <p:nvPicPr>
          <p:cNvPr id="24578" name="Picture 2" descr="http://www.swalneyj.cumbria.sch.uk/images/library/snap.jpg"/>
          <p:cNvPicPr>
            <a:picLocks noChangeAspect="1" noChangeArrowheads="1"/>
          </p:cNvPicPr>
          <p:nvPr/>
        </p:nvPicPr>
        <p:blipFill>
          <a:blip r:embed="rId2" cstate="print"/>
          <a:srcRect/>
          <a:stretch>
            <a:fillRect/>
          </a:stretch>
        </p:blipFill>
        <p:spPr bwMode="auto">
          <a:xfrm>
            <a:off x="2232083" y="1700808"/>
            <a:ext cx="7037372" cy="3816424"/>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76200">
            <a:solidFill>
              <a:schemeClr val="accent4">
                <a:lumMod val="75000"/>
              </a:schemeClr>
            </a:solidFill>
          </a:ln>
        </p:spPr>
        <p:txBody>
          <a:bodyPr>
            <a:normAutofit/>
          </a:bodyPr>
          <a:lstStyle/>
          <a:p>
            <a:r>
              <a:rPr lang="en-GB" sz="3600"/>
              <a:t>Now can you make your own calligram?</a:t>
            </a:r>
          </a:p>
        </p:txBody>
      </p:sp>
      <p:sp>
        <p:nvSpPr>
          <p:cNvPr id="3" name="TextBox 2"/>
          <p:cNvSpPr txBox="1"/>
          <p:nvPr/>
        </p:nvSpPr>
        <p:spPr>
          <a:xfrm>
            <a:off x="2099556" y="2059712"/>
            <a:ext cx="7992888" cy="3785652"/>
          </a:xfrm>
          <a:prstGeom prst="rect">
            <a:avLst/>
          </a:prstGeom>
          <a:noFill/>
          <a:ln w="76200">
            <a:solidFill>
              <a:srgbClr val="FFFF00"/>
            </a:solidFill>
          </a:ln>
        </p:spPr>
        <p:txBody>
          <a:bodyPr wrap="square" rtlCol="0">
            <a:spAutoFit/>
          </a:bodyPr>
          <a:lstStyle/>
          <a:p>
            <a:r>
              <a:rPr lang="en-GB" sz="4800">
                <a:latin typeface="Comic Sans MS" pitchFamily="66" charset="0"/>
              </a:rPr>
              <a:t>Here are some words you could try:-</a:t>
            </a:r>
          </a:p>
          <a:p>
            <a:r>
              <a:rPr lang="en-GB" sz="4800">
                <a:latin typeface="Comic Sans MS" pitchFamily="66" charset="0"/>
              </a:rPr>
              <a:t>Hot, cold, falling, snow, jump, sad, happy, leaf, alligator, smile ...............</a:t>
            </a:r>
          </a:p>
        </p:txBody>
      </p:sp>
      <p:sp>
        <p:nvSpPr>
          <p:cNvPr id="4" name="Rectangle 3">
            <a:extLst>
              <a:ext uri="{FF2B5EF4-FFF2-40B4-BE49-F238E27FC236}">
                <a16:creationId xmlns:a16="http://schemas.microsoft.com/office/drawing/2014/main" id="{93F2D06A-FAEB-4C57-93C1-27898AEDF021}"/>
              </a:ext>
            </a:extLst>
          </p:cNvPr>
          <p:cNvSpPr/>
          <p:nvPr/>
        </p:nvSpPr>
        <p:spPr>
          <a:xfrm>
            <a:off x="1093470" y="6214388"/>
            <a:ext cx="10005060" cy="480131"/>
          </a:xfrm>
          <a:prstGeom prst="rect">
            <a:avLst/>
          </a:prstGeom>
        </p:spPr>
        <p:txBody>
          <a:bodyPr wrap="square">
            <a:spAutoFit/>
          </a:bodyPr>
          <a:lstStyle/>
          <a:p>
            <a:pPr>
              <a:lnSpc>
                <a:spcPct val="90000"/>
              </a:lnSpc>
            </a:pPr>
            <a:r>
              <a:rPr lang="en-GB" altLang="en-US" sz="2800"/>
              <a:t>Remember you can change one letter at a time or the whole word.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158100" y="322540"/>
            <a:ext cx="8470160" cy="668528"/>
          </a:xfrm>
        </p:spPr>
        <p:txBody>
          <a:bodyPr>
            <a:normAutofit fontScale="90000"/>
          </a:bodyPr>
          <a:lstStyle/>
          <a:p>
            <a:r>
              <a:rPr lang="en-GB" b="1" u="sng"/>
              <a:t>Art</a:t>
            </a:r>
            <a:endParaRPr lang="en-GB" b="1" u="sng">
              <a:latin typeface="Gill Sans MT" panose="020B0502020104020203" pitchFamily="34" charset="0"/>
            </a:endParaRP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385009" y="1154650"/>
            <a:ext cx="6785811" cy="5380810"/>
          </a:xfrm>
        </p:spPr>
        <p:txBody>
          <a:bodyPr>
            <a:normAutofit lnSpcReduction="10000"/>
          </a:bodyPr>
          <a:lstStyle/>
          <a:p>
            <a:r>
              <a:rPr lang="en-GB" sz="2800"/>
              <a:t>Today, you will be looking at the famous artist Georgia O’Keeffe.</a:t>
            </a:r>
          </a:p>
          <a:p>
            <a:endParaRPr lang="en-GB" sz="2800"/>
          </a:p>
          <a:p>
            <a:r>
              <a:rPr lang="en-GB" sz="2800"/>
              <a:t>Work through the PowerPoint, reading the information about Georgia. Have a look at the examples of her work. Do you like them? Why? </a:t>
            </a:r>
          </a:p>
          <a:p>
            <a:endParaRPr lang="en-GB" sz="2800"/>
          </a:p>
          <a:p>
            <a:r>
              <a:rPr lang="en-GB" sz="2800"/>
              <a:t>Create a fact file about Georgia O’Keeffe.</a:t>
            </a:r>
          </a:p>
          <a:p>
            <a:endParaRPr lang="en-GB" sz="2800"/>
          </a:p>
          <a:p>
            <a:r>
              <a:rPr lang="en-GB" sz="2800"/>
              <a:t>When you have done this, have a go a creating your own piece of art in her style.</a:t>
            </a:r>
          </a:p>
        </p:txBody>
      </p:sp>
      <p:pic>
        <p:nvPicPr>
          <p:cNvPr id="5" name="Picture 4">
            <a:extLst>
              <a:ext uri="{FF2B5EF4-FFF2-40B4-BE49-F238E27FC236}">
                <a16:creationId xmlns:a16="http://schemas.microsoft.com/office/drawing/2014/main" id="{BF224905-559C-4378-9764-E72253B37DCA}"/>
              </a:ext>
            </a:extLst>
          </p:cNvPr>
          <p:cNvPicPr>
            <a:picLocks noChangeAspect="1"/>
          </p:cNvPicPr>
          <p:nvPr/>
        </p:nvPicPr>
        <p:blipFill>
          <a:blip r:embed="rId2"/>
          <a:stretch>
            <a:fillRect/>
          </a:stretch>
        </p:blipFill>
        <p:spPr>
          <a:xfrm>
            <a:off x="7518902" y="594407"/>
            <a:ext cx="4288088" cy="5669186"/>
          </a:xfrm>
          <a:prstGeom prst="rect">
            <a:avLst/>
          </a:prstGeom>
        </p:spPr>
      </p:pic>
    </p:spTree>
    <p:extLst>
      <p:ext uri="{BB962C8B-B14F-4D97-AF65-F5344CB8AC3E}">
        <p14:creationId xmlns:p14="http://schemas.microsoft.com/office/powerpoint/2010/main" val="1340041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D7C10038-F7F8-43C0-BC6B-F35D738D217A}"/>
              </a:ext>
            </a:extLst>
          </p:cNvPr>
          <p:cNvSpPr>
            <a:spLocks noGrp="1"/>
          </p:cNvSpPr>
          <p:nvPr>
            <p:ph type="title"/>
          </p:nvPr>
        </p:nvSpPr>
        <p:spPr>
          <a:xfrm>
            <a:off x="1981201" y="479426"/>
            <a:ext cx="8220075" cy="993775"/>
          </a:xfrm>
        </p:spPr>
        <p:txBody>
          <a:bodyPr/>
          <a:lstStyle/>
          <a:p>
            <a:pPr eaLnBrk="1" hangingPunct="1"/>
            <a:r>
              <a:rPr lang="en-GB" altLang="en-US" sz="3600">
                <a:latin typeface="Twinkl SemiBold"/>
              </a:rPr>
              <a:t>Early Life</a:t>
            </a:r>
          </a:p>
        </p:txBody>
      </p:sp>
      <p:sp>
        <p:nvSpPr>
          <p:cNvPr id="5" name="Rectangle 4">
            <a:extLst>
              <a:ext uri="{FF2B5EF4-FFF2-40B4-BE49-F238E27FC236}">
                <a16:creationId xmlns:a16="http://schemas.microsoft.com/office/drawing/2014/main" id="{E3960198-8995-4C07-B9F4-34F57323CE15}"/>
              </a:ext>
            </a:extLst>
          </p:cNvPr>
          <p:cNvSpPr>
            <a:spLocks noChangeArrowheads="1"/>
          </p:cNvSpPr>
          <p:nvPr/>
        </p:nvSpPr>
        <p:spPr bwMode="auto">
          <a:xfrm>
            <a:off x="2279651" y="2327276"/>
            <a:ext cx="4722813"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fontAlgn="base">
              <a:lnSpc>
                <a:spcPct val="100000"/>
              </a:lnSpc>
              <a:spcBef>
                <a:spcPct val="0"/>
              </a:spcBef>
              <a:spcAft>
                <a:spcPct val="0"/>
              </a:spcAft>
              <a:buNone/>
            </a:pPr>
            <a:r>
              <a:rPr lang="en-GB" altLang="en-US"/>
              <a:t>She was one of seven children, and her mother encouraged Georgia’s interest in art.</a:t>
            </a:r>
          </a:p>
          <a:p>
            <a:pPr fontAlgn="base">
              <a:lnSpc>
                <a:spcPct val="100000"/>
              </a:lnSpc>
              <a:spcBef>
                <a:spcPct val="0"/>
              </a:spcBef>
              <a:spcAft>
                <a:spcPct val="0"/>
              </a:spcAft>
              <a:buNone/>
            </a:pPr>
            <a:endParaRPr lang="en-GB" altLang="en-US"/>
          </a:p>
          <a:p>
            <a:pPr fontAlgn="base">
              <a:lnSpc>
                <a:spcPct val="100000"/>
              </a:lnSpc>
              <a:spcBef>
                <a:spcPct val="0"/>
              </a:spcBef>
              <a:spcAft>
                <a:spcPct val="0"/>
              </a:spcAft>
              <a:buNone/>
            </a:pPr>
            <a:r>
              <a:rPr lang="en-GB" altLang="en-US"/>
              <a:t>The landscape in Wisconsin was very important to Georgia, which became evident in her later work.</a:t>
            </a:r>
          </a:p>
          <a:p>
            <a:pPr fontAlgn="base">
              <a:lnSpc>
                <a:spcPct val="100000"/>
              </a:lnSpc>
              <a:spcBef>
                <a:spcPct val="0"/>
              </a:spcBef>
              <a:spcAft>
                <a:spcPct val="0"/>
              </a:spcAft>
              <a:buNone/>
            </a:pPr>
            <a:endParaRPr lang="en-GB" altLang="en-US"/>
          </a:p>
          <a:p>
            <a:pPr fontAlgn="base">
              <a:lnSpc>
                <a:spcPct val="100000"/>
              </a:lnSpc>
              <a:spcBef>
                <a:spcPct val="0"/>
              </a:spcBef>
              <a:spcAft>
                <a:spcPct val="0"/>
              </a:spcAft>
              <a:buNone/>
            </a:pPr>
            <a:r>
              <a:rPr lang="en-GB" altLang="en-US"/>
              <a:t>She studied at the Art Institute of Chicago and had her first gallery show in 1916.</a:t>
            </a:r>
          </a:p>
        </p:txBody>
      </p:sp>
      <p:sp>
        <p:nvSpPr>
          <p:cNvPr id="6" name="Rectangle 5">
            <a:extLst>
              <a:ext uri="{FF2B5EF4-FFF2-40B4-BE49-F238E27FC236}">
                <a16:creationId xmlns:a16="http://schemas.microsoft.com/office/drawing/2014/main" id="{C1A66F16-3A42-49F6-8783-0C097ADC639C}"/>
              </a:ext>
            </a:extLst>
          </p:cNvPr>
          <p:cNvSpPr>
            <a:spLocks/>
          </p:cNvSpPr>
          <p:nvPr/>
        </p:nvSpPr>
        <p:spPr bwMode="auto">
          <a:xfrm>
            <a:off x="2279651" y="1514476"/>
            <a:ext cx="4722813" cy="771525"/>
          </a:xfrm>
          <a:prstGeom prst="rect">
            <a:avLst/>
          </a:prstGeom>
          <a:solidFill>
            <a:srgbClr val="EC6D7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fontAlgn="base">
              <a:lnSpc>
                <a:spcPct val="100000"/>
              </a:lnSpc>
              <a:spcBef>
                <a:spcPct val="0"/>
              </a:spcBef>
              <a:spcAft>
                <a:spcPct val="0"/>
              </a:spcAft>
              <a:buNone/>
            </a:pPr>
            <a:r>
              <a:rPr lang="en-GB" altLang="en-US">
                <a:solidFill>
                  <a:prstClr val="white"/>
                </a:solidFill>
              </a:rPr>
              <a:t>Georgia Totto O’Keeffe was born on 15</a:t>
            </a:r>
            <a:r>
              <a:rPr lang="en-GB" altLang="en-US" baseline="30000">
                <a:solidFill>
                  <a:prstClr val="white"/>
                </a:solidFill>
              </a:rPr>
              <a:t>th</a:t>
            </a:r>
            <a:r>
              <a:rPr lang="en-GB" altLang="en-US">
                <a:solidFill>
                  <a:prstClr val="white"/>
                </a:solidFill>
              </a:rPr>
              <a:t> November 1887 in Wisconsin, USA. </a:t>
            </a:r>
          </a:p>
        </p:txBody>
      </p:sp>
      <p:pic>
        <p:nvPicPr>
          <p:cNvPr id="7" name="Picture 6">
            <a:extLst>
              <a:ext uri="{FF2B5EF4-FFF2-40B4-BE49-F238E27FC236}">
                <a16:creationId xmlns:a16="http://schemas.microsoft.com/office/drawing/2014/main" id="{36B8D936-BF63-4DCF-81C3-3E4B630F45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05650" y="1514475"/>
            <a:ext cx="28067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a:extLst>
              <a:ext uri="{FF2B5EF4-FFF2-40B4-BE49-F238E27FC236}">
                <a16:creationId xmlns:a16="http://schemas.microsoft.com/office/drawing/2014/main" id="{6A9E85AD-933B-462A-8DFF-88A69A1A4D31}"/>
              </a:ext>
            </a:extLst>
          </p:cNvPr>
          <p:cNvSpPr>
            <a:spLocks noGrp="1"/>
          </p:cNvSpPr>
          <p:nvPr>
            <p:ph type="title"/>
          </p:nvPr>
        </p:nvSpPr>
        <p:spPr>
          <a:xfrm>
            <a:off x="1981201" y="479426"/>
            <a:ext cx="8220075" cy="993775"/>
          </a:xfrm>
        </p:spPr>
        <p:txBody>
          <a:bodyPr/>
          <a:lstStyle/>
          <a:p>
            <a:pPr eaLnBrk="1" hangingPunct="1"/>
            <a:r>
              <a:rPr lang="en-GB" altLang="en-US" sz="3600">
                <a:latin typeface="Twinkl SemiBold"/>
              </a:rPr>
              <a:t>Flowers</a:t>
            </a:r>
          </a:p>
        </p:txBody>
      </p:sp>
      <p:sp>
        <p:nvSpPr>
          <p:cNvPr id="5" name="Rectangle 4">
            <a:extLst>
              <a:ext uri="{FF2B5EF4-FFF2-40B4-BE49-F238E27FC236}">
                <a16:creationId xmlns:a16="http://schemas.microsoft.com/office/drawing/2014/main" id="{6A43236D-A930-45F4-B3EF-D8DD64237453}"/>
              </a:ext>
            </a:extLst>
          </p:cNvPr>
          <p:cNvSpPr>
            <a:spLocks noChangeArrowheads="1"/>
          </p:cNvSpPr>
          <p:nvPr/>
        </p:nvSpPr>
        <p:spPr bwMode="auto">
          <a:xfrm>
            <a:off x="2279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fontAlgn="base">
              <a:lnSpc>
                <a:spcPct val="100000"/>
              </a:lnSpc>
              <a:spcBef>
                <a:spcPct val="0"/>
              </a:spcBef>
              <a:spcAft>
                <a:spcPct val="0"/>
              </a:spcAft>
              <a:buNone/>
            </a:pPr>
            <a:r>
              <a:rPr lang="en-GB" altLang="en-US"/>
              <a:t>Georgia began experimenting with painting close up views of flowers. She used oil paints in vibrant, bold colours.</a:t>
            </a:r>
          </a:p>
        </p:txBody>
      </p:sp>
      <p:pic>
        <p:nvPicPr>
          <p:cNvPr id="8" name="Picture 7">
            <a:extLst>
              <a:ext uri="{FF2B5EF4-FFF2-40B4-BE49-F238E27FC236}">
                <a16:creationId xmlns:a16="http://schemas.microsoft.com/office/drawing/2014/main" id="{DC5C3444-7E69-4367-A69A-82CD68F83C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9988" y="2254250"/>
            <a:ext cx="47625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21">
            <a:extLst>
              <a:ext uri="{FF2B5EF4-FFF2-40B4-BE49-F238E27FC236}">
                <a16:creationId xmlns:a16="http://schemas.microsoft.com/office/drawing/2014/main" id="{9C683050-B339-4287-AD93-B89ECB037C44}"/>
              </a:ext>
            </a:extLst>
          </p:cNvPr>
          <p:cNvSpPr txBox="1">
            <a:spLocks noChangeArrowheads="1"/>
          </p:cNvSpPr>
          <p:nvPr/>
        </p:nvSpPr>
        <p:spPr bwMode="auto">
          <a:xfrm>
            <a:off x="4308476" y="5995989"/>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algn="ctr" fontAlgn="base">
              <a:lnSpc>
                <a:spcPct val="100000"/>
              </a:lnSpc>
              <a:spcBef>
                <a:spcPct val="0"/>
              </a:spcBef>
              <a:spcAft>
                <a:spcPct val="0"/>
              </a:spcAft>
              <a:buNone/>
            </a:pPr>
            <a:r>
              <a:rPr lang="en-GB" altLang="en-US" sz="500">
                <a:solidFill>
                  <a:prstClr val="white"/>
                </a:solidFill>
                <a:latin typeface="Arial" panose="020B0604020202020204" pitchFamily="34" charset="0"/>
                <a:ea typeface="Tuffy"/>
                <a:cs typeface="Arial" panose="020B0604020202020204" pitchFamily="34" charset="0"/>
              </a:rPr>
              <a:t>Photo courtesy of koiart71 (@flickr.com)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Reading/Writing</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520302" y="1292747"/>
            <a:ext cx="11151395" cy="5033408"/>
          </a:xfrm>
        </p:spPr>
        <p:txBody>
          <a:bodyPr>
            <a:normAutofit fontScale="92500" lnSpcReduction="20000"/>
          </a:bodyPr>
          <a:lstStyle/>
          <a:p>
            <a:pPr algn="l"/>
            <a:r>
              <a:rPr lang="en-GB" i="1" u="sng"/>
              <a:t>LI: To make inferences from descriptive language</a:t>
            </a:r>
          </a:p>
          <a:p>
            <a:pPr algn="l"/>
            <a:r>
              <a:rPr lang="en-GB"/>
              <a:t>I am going to read this sentence out loud. Whilst I do, I would like you to close your eyes and use your minds eye to create a picture in your head.</a:t>
            </a:r>
          </a:p>
          <a:p>
            <a:pPr algn="l"/>
            <a:endParaRPr lang="en-GB" i="1"/>
          </a:p>
          <a:p>
            <a:pPr algn="l"/>
            <a:r>
              <a:rPr lang="en-GB" sz="3200" b="1" i="1"/>
              <a:t>On a cold afternoon, in a cold little town, where everywhere you looked was either the white of snow or the black of soot from chimneys, Annabelle found a box filled with yarn of every colour</a:t>
            </a:r>
            <a:r>
              <a:rPr lang="en-GB" sz="3200" b="1"/>
              <a:t>.</a:t>
            </a:r>
          </a:p>
          <a:p>
            <a:pPr algn="l"/>
            <a:endParaRPr lang="en-GB" sz="3200" b="1" i="1"/>
          </a:p>
          <a:p>
            <a:pPr marL="342900" indent="-342900" algn="l">
              <a:buFont typeface="Arial" panose="020B0604020202020204" pitchFamily="34" charset="0"/>
              <a:buChar char="•"/>
            </a:pPr>
            <a:r>
              <a:rPr lang="en-GB"/>
              <a:t>Lets share and describe what images you visualised when this sentence was read aloud.</a:t>
            </a:r>
          </a:p>
          <a:p>
            <a:pPr marL="342900" indent="-342900" algn="l">
              <a:buFont typeface="Arial" panose="020B0604020202020204" pitchFamily="34" charset="0"/>
              <a:buChar char="•"/>
            </a:pPr>
            <a:r>
              <a:rPr lang="en-GB"/>
              <a:t>Were there any words that were hard to picture?</a:t>
            </a:r>
          </a:p>
          <a:p>
            <a:pPr marL="342900" indent="-342900" algn="l">
              <a:buFont typeface="Arial" panose="020B0604020202020204" pitchFamily="34" charset="0"/>
              <a:buChar char="•"/>
            </a:pPr>
            <a:r>
              <a:rPr lang="en-GB"/>
              <a:t>Now draw what you visualised. The quality of the drawing is not important your ideas are.</a:t>
            </a:r>
          </a:p>
          <a:p>
            <a:pPr marL="342900" indent="-342900" algn="l">
              <a:buFont typeface="Arial" panose="020B0604020202020204" pitchFamily="34" charset="0"/>
              <a:buChar char="•"/>
            </a:pPr>
            <a:r>
              <a:rPr lang="en-GB"/>
              <a:t>Lets share our drawings. Did you see things in a similar way? </a:t>
            </a:r>
          </a:p>
          <a:p>
            <a:pPr marL="342900" indent="-342900" algn="l">
              <a:buFont typeface="Arial" panose="020B0604020202020204" pitchFamily="34" charset="0"/>
              <a:buChar char="•"/>
            </a:pPr>
            <a:r>
              <a:rPr lang="en-GB"/>
              <a:t>Lets have another look at the sentence and assess how closely you visualised.</a:t>
            </a:r>
          </a:p>
          <a:p>
            <a:pPr algn="l"/>
            <a:endParaRPr lang="en-GB" sz="2800"/>
          </a:p>
        </p:txBody>
      </p:sp>
    </p:spTree>
    <p:extLst>
      <p:ext uri="{BB962C8B-B14F-4D97-AF65-F5344CB8AC3E}">
        <p14:creationId xmlns:p14="http://schemas.microsoft.com/office/powerpoint/2010/main" val="3001498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EE3CE-EFBA-479A-AAC2-B435A82F6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2639" y="1600200"/>
            <a:ext cx="5546725"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20">
            <a:extLst>
              <a:ext uri="{FF2B5EF4-FFF2-40B4-BE49-F238E27FC236}">
                <a16:creationId xmlns:a16="http://schemas.microsoft.com/office/drawing/2014/main" id="{4944C92C-0E77-4F86-8958-431A97652889}"/>
              </a:ext>
            </a:extLst>
          </p:cNvPr>
          <p:cNvSpPr>
            <a:spLocks noGrp="1"/>
          </p:cNvSpPr>
          <p:nvPr>
            <p:ph type="title"/>
          </p:nvPr>
        </p:nvSpPr>
        <p:spPr>
          <a:xfrm>
            <a:off x="1981201" y="479426"/>
            <a:ext cx="8220075" cy="993775"/>
          </a:xfrm>
        </p:spPr>
        <p:txBody>
          <a:bodyPr/>
          <a:lstStyle/>
          <a:p>
            <a:pPr eaLnBrk="1" hangingPunct="1"/>
            <a:r>
              <a:rPr lang="en-GB" altLang="en-US" sz="3600">
                <a:latin typeface="Twinkl SemiBold"/>
              </a:rPr>
              <a:t>Yellow Calla</a:t>
            </a:r>
          </a:p>
        </p:txBody>
      </p:sp>
      <p:sp>
        <p:nvSpPr>
          <p:cNvPr id="11268" name="TextBox 21">
            <a:extLst>
              <a:ext uri="{FF2B5EF4-FFF2-40B4-BE49-F238E27FC236}">
                <a16:creationId xmlns:a16="http://schemas.microsoft.com/office/drawing/2014/main" id="{64BF2027-6E93-42C8-8E92-105744123132}"/>
              </a:ext>
            </a:extLst>
          </p:cNvPr>
          <p:cNvSpPr txBox="1">
            <a:spLocks noChangeArrowheads="1"/>
          </p:cNvSpPr>
          <p:nvPr/>
        </p:nvSpPr>
        <p:spPr bwMode="auto">
          <a:xfrm>
            <a:off x="4308476" y="5594350"/>
            <a:ext cx="3565525"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algn="ctr" fontAlgn="base">
              <a:lnSpc>
                <a:spcPct val="100000"/>
              </a:lnSpc>
              <a:spcBef>
                <a:spcPct val="0"/>
              </a:spcBef>
              <a:spcAft>
                <a:spcPct val="0"/>
              </a:spcAft>
              <a:buNone/>
            </a:pPr>
            <a:r>
              <a:rPr lang="en-GB" altLang="en-US" sz="500">
                <a:solidFill>
                  <a:prstClr val="white"/>
                </a:solidFill>
                <a:latin typeface="Arial" panose="020B0604020202020204" pitchFamily="34" charset="0"/>
                <a:ea typeface="Tuffy"/>
                <a:cs typeface="Arial" panose="020B0604020202020204" pitchFamily="34" charset="0"/>
              </a:rPr>
              <a:t>Photo courtesy of koiart71 (@flickr.com)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B4150D66-9C38-47C0-8E6B-00C9B2EA5947}"/>
              </a:ext>
            </a:extLst>
          </p:cNvPr>
          <p:cNvSpPr>
            <a:spLocks noGrp="1"/>
          </p:cNvSpPr>
          <p:nvPr>
            <p:ph type="title"/>
          </p:nvPr>
        </p:nvSpPr>
        <p:spPr>
          <a:xfrm>
            <a:off x="1981201" y="479426"/>
            <a:ext cx="8220075" cy="993775"/>
          </a:xfrm>
        </p:spPr>
        <p:txBody>
          <a:bodyPr/>
          <a:lstStyle/>
          <a:p>
            <a:pPr eaLnBrk="1" hangingPunct="1"/>
            <a:r>
              <a:rPr lang="en-GB" altLang="en-US" sz="3600">
                <a:latin typeface="Twinkl SemiBold"/>
              </a:rPr>
              <a:t>Oriental Poppies</a:t>
            </a:r>
          </a:p>
        </p:txBody>
      </p:sp>
      <p:sp>
        <p:nvSpPr>
          <p:cNvPr id="8" name="Rectangle 7">
            <a:extLst>
              <a:ext uri="{FF2B5EF4-FFF2-40B4-BE49-F238E27FC236}">
                <a16:creationId xmlns:a16="http://schemas.microsoft.com/office/drawing/2014/main" id="{FA19B5F9-3D4B-49D2-A9AC-C32F73706041}"/>
              </a:ext>
            </a:extLst>
          </p:cNvPr>
          <p:cNvSpPr>
            <a:spLocks noChangeArrowheads="1"/>
          </p:cNvSpPr>
          <p:nvPr/>
        </p:nvSpPr>
        <p:spPr bwMode="auto">
          <a:xfrm>
            <a:off x="2279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fontAlgn="base">
              <a:lnSpc>
                <a:spcPct val="100000"/>
              </a:lnSpc>
              <a:spcBef>
                <a:spcPct val="0"/>
              </a:spcBef>
              <a:spcAft>
                <a:spcPct val="0"/>
              </a:spcAft>
              <a:buNone/>
            </a:pPr>
            <a:r>
              <a:rPr lang="en-GB" altLang="en-US"/>
              <a:t>Painting the flowers at such a close range makes the viewer see the object in a completely different way.</a:t>
            </a:r>
          </a:p>
        </p:txBody>
      </p:sp>
      <p:pic>
        <p:nvPicPr>
          <p:cNvPr id="10" name="Picture 9">
            <a:extLst>
              <a:ext uri="{FF2B5EF4-FFF2-40B4-BE49-F238E27FC236}">
                <a16:creationId xmlns:a16="http://schemas.microsoft.com/office/drawing/2014/main" id="{DF1E3F25-FC8E-445D-80C6-3FEB13E28F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6" y="2247901"/>
            <a:ext cx="5229225"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21">
            <a:extLst>
              <a:ext uri="{FF2B5EF4-FFF2-40B4-BE49-F238E27FC236}">
                <a16:creationId xmlns:a16="http://schemas.microsoft.com/office/drawing/2014/main" id="{4278D204-9438-42A6-A098-8B4AB63B7D84}"/>
              </a:ext>
            </a:extLst>
          </p:cNvPr>
          <p:cNvSpPr txBox="1">
            <a:spLocks noChangeArrowheads="1"/>
          </p:cNvSpPr>
          <p:nvPr/>
        </p:nvSpPr>
        <p:spPr bwMode="auto">
          <a:xfrm>
            <a:off x="4308476" y="5995989"/>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algn="ctr" fontAlgn="base">
              <a:lnSpc>
                <a:spcPct val="100000"/>
              </a:lnSpc>
              <a:spcBef>
                <a:spcPct val="0"/>
              </a:spcBef>
              <a:spcAft>
                <a:spcPct val="0"/>
              </a:spcAft>
              <a:buNone/>
            </a:pPr>
            <a:r>
              <a:rPr lang="en-GB" altLang="en-US" sz="500">
                <a:solidFill>
                  <a:prstClr val="white"/>
                </a:solidFill>
                <a:latin typeface="Arial" panose="020B0604020202020204" pitchFamily="34" charset="0"/>
                <a:ea typeface="Tuffy"/>
                <a:cs typeface="Arial" panose="020B0604020202020204" pitchFamily="34" charset="0"/>
              </a:rPr>
              <a:t>Photo courtesy of Sharon Mollerus (@flickr.com)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a:extLst>
              <a:ext uri="{FF2B5EF4-FFF2-40B4-BE49-F238E27FC236}">
                <a16:creationId xmlns:a16="http://schemas.microsoft.com/office/drawing/2014/main" id="{3AFCC696-45B2-4336-9B44-9A56C26D2D77}"/>
              </a:ext>
            </a:extLst>
          </p:cNvPr>
          <p:cNvSpPr>
            <a:spLocks noGrp="1"/>
          </p:cNvSpPr>
          <p:nvPr>
            <p:ph type="title"/>
          </p:nvPr>
        </p:nvSpPr>
        <p:spPr>
          <a:xfrm>
            <a:off x="1981201" y="479426"/>
            <a:ext cx="8220075" cy="993775"/>
          </a:xfrm>
        </p:spPr>
        <p:txBody>
          <a:bodyPr/>
          <a:lstStyle/>
          <a:p>
            <a:pPr eaLnBrk="1" hangingPunct="1"/>
            <a:r>
              <a:rPr lang="en-GB" altLang="en-US" sz="3600">
                <a:latin typeface="Twinkl SemiBold"/>
              </a:rPr>
              <a:t>Inside Red Canna</a:t>
            </a:r>
          </a:p>
        </p:txBody>
      </p:sp>
      <p:sp>
        <p:nvSpPr>
          <p:cNvPr id="8" name="Rectangle 7">
            <a:extLst>
              <a:ext uri="{FF2B5EF4-FFF2-40B4-BE49-F238E27FC236}">
                <a16:creationId xmlns:a16="http://schemas.microsoft.com/office/drawing/2014/main" id="{0CEEC868-D406-42DB-95CF-97801147FDEE}"/>
              </a:ext>
            </a:extLst>
          </p:cNvPr>
          <p:cNvSpPr>
            <a:spLocks noChangeArrowheads="1"/>
          </p:cNvSpPr>
          <p:nvPr/>
        </p:nvSpPr>
        <p:spPr bwMode="auto">
          <a:xfrm>
            <a:off x="2279650" y="1514475"/>
            <a:ext cx="381635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fontAlgn="base">
              <a:lnSpc>
                <a:spcPct val="100000"/>
              </a:lnSpc>
              <a:spcBef>
                <a:spcPct val="0"/>
              </a:spcBef>
              <a:spcAft>
                <a:spcPct val="0"/>
              </a:spcAft>
              <a:buNone/>
            </a:pPr>
            <a:r>
              <a:rPr lang="en-GB" altLang="en-US"/>
              <a:t>The vibrancy of colour used, and the simplified images of leaves and petals, resulted in dramatic and innovative paintings, exploring the idea of abstraction.</a:t>
            </a:r>
          </a:p>
        </p:txBody>
      </p:sp>
      <p:pic>
        <p:nvPicPr>
          <p:cNvPr id="3" name="Picture 2">
            <a:extLst>
              <a:ext uri="{FF2B5EF4-FFF2-40B4-BE49-F238E27FC236}">
                <a16:creationId xmlns:a16="http://schemas.microsoft.com/office/drawing/2014/main" id="{0FDC1FCD-F5AC-45C9-B6AC-432EBEF78E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15064" y="1341438"/>
            <a:ext cx="3773487" cy="48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a:extLst>
              <a:ext uri="{FF2B5EF4-FFF2-40B4-BE49-F238E27FC236}">
                <a16:creationId xmlns:a16="http://schemas.microsoft.com/office/drawing/2014/main" id="{A97AE87C-1DA5-42BF-9A1B-EB79CA06B75F}"/>
              </a:ext>
            </a:extLst>
          </p:cNvPr>
          <p:cNvSpPr>
            <a:spLocks noGrp="1"/>
          </p:cNvSpPr>
          <p:nvPr>
            <p:ph type="title"/>
          </p:nvPr>
        </p:nvSpPr>
        <p:spPr>
          <a:xfrm>
            <a:off x="1981201" y="479426"/>
            <a:ext cx="8220075" cy="993775"/>
          </a:xfrm>
        </p:spPr>
        <p:txBody>
          <a:bodyPr/>
          <a:lstStyle/>
          <a:p>
            <a:pPr eaLnBrk="1" hangingPunct="1"/>
            <a:r>
              <a:rPr lang="en-GB" altLang="en-US" sz="3600">
                <a:latin typeface="Twinkl SemiBold"/>
              </a:rPr>
              <a:t>O’Keeffe’s Intention</a:t>
            </a:r>
          </a:p>
        </p:txBody>
      </p:sp>
      <p:sp>
        <p:nvSpPr>
          <p:cNvPr id="8" name="Rectangle 7">
            <a:extLst>
              <a:ext uri="{FF2B5EF4-FFF2-40B4-BE49-F238E27FC236}">
                <a16:creationId xmlns:a16="http://schemas.microsoft.com/office/drawing/2014/main" id="{4A8F88CF-609E-44EC-B3AE-D62E67C59E61}"/>
              </a:ext>
            </a:extLst>
          </p:cNvPr>
          <p:cNvSpPr>
            <a:spLocks noChangeArrowheads="1"/>
          </p:cNvSpPr>
          <p:nvPr/>
        </p:nvSpPr>
        <p:spPr bwMode="auto">
          <a:xfrm>
            <a:off x="2522538" y="2316163"/>
            <a:ext cx="7389812" cy="2157412"/>
          </a:xfrm>
          <a:prstGeom prst="rect">
            <a:avLst/>
          </a:prstGeom>
          <a:noFill/>
          <a:ln w="28575">
            <a:solidFill>
              <a:srgbClr val="EC6D76"/>
            </a:solidFill>
            <a:miter lim="800000"/>
            <a:headEnd/>
            <a:tailEnd/>
          </a:ln>
          <a:extLst>
            <a:ext uri="{909E8E84-426E-40DD-AFC4-6F175D3DCCD1}">
              <a14:hiddenFill xmlns:a14="http://schemas.microsoft.com/office/drawing/2010/main">
                <a:solidFill>
                  <a:srgbClr val="FFFFFF"/>
                </a:solidFill>
              </a14:hiddenFill>
            </a:ext>
          </a:extLst>
        </p:spPr>
        <p:txBody>
          <a:bodyPr lIns="1368000" tIns="108000" rIns="288000" bIns="108000">
            <a:spAutoFit/>
          </a:bodyPr>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fontAlgn="base">
              <a:lnSpc>
                <a:spcPct val="100000"/>
              </a:lnSpc>
              <a:spcBef>
                <a:spcPct val="0"/>
              </a:spcBef>
              <a:spcAft>
                <a:spcPct val="0"/>
              </a:spcAft>
              <a:buNone/>
            </a:pPr>
            <a:r>
              <a:rPr lang="en-GB" altLang="en-US"/>
              <a:t>"If I could paint the flower exactly as I see it no one </a:t>
            </a:r>
            <a:br>
              <a:rPr lang="en-GB" altLang="en-US"/>
            </a:br>
            <a:r>
              <a:rPr lang="en-GB" altLang="en-US"/>
              <a:t>   would see what I see because I would paint it small </a:t>
            </a:r>
            <a:br>
              <a:rPr lang="en-GB" altLang="en-US"/>
            </a:br>
            <a:r>
              <a:rPr lang="en-GB" altLang="en-US"/>
              <a:t>   like the flower is small. So I said to myself - I'll paint what I see - what the flower is to me but I'll paint it big </a:t>
            </a:r>
            <a:br>
              <a:rPr lang="en-GB" altLang="en-US"/>
            </a:br>
            <a:r>
              <a:rPr lang="en-GB" altLang="en-US"/>
              <a:t>     and they will be surprised into taking time to look </a:t>
            </a:r>
            <a:br>
              <a:rPr lang="en-GB" altLang="en-US"/>
            </a:br>
            <a:r>
              <a:rPr lang="en-GB" altLang="en-US"/>
              <a:t>        at it – I will make even busy New Yorkers take     </a:t>
            </a:r>
            <a:br>
              <a:rPr lang="en-GB" altLang="en-US"/>
            </a:br>
            <a:r>
              <a:rPr lang="en-GB" altLang="en-US"/>
              <a:t>          time to see what I see of flowers."</a:t>
            </a:r>
          </a:p>
        </p:txBody>
      </p:sp>
      <p:pic>
        <p:nvPicPr>
          <p:cNvPr id="6" name="Picture 5">
            <a:extLst>
              <a:ext uri="{FF2B5EF4-FFF2-40B4-BE49-F238E27FC236}">
                <a16:creationId xmlns:a16="http://schemas.microsoft.com/office/drawing/2014/main" id="{E792A522-874C-40B7-A6AB-78C71976D1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8488" y="2225675"/>
            <a:ext cx="3389312"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a:extLst>
              <a:ext uri="{FF2B5EF4-FFF2-40B4-BE49-F238E27FC236}">
                <a16:creationId xmlns:a16="http://schemas.microsoft.com/office/drawing/2014/main" id="{B24D2F69-516B-464C-919F-A54F441EA021}"/>
              </a:ext>
            </a:extLst>
          </p:cNvPr>
          <p:cNvSpPr>
            <a:spLocks noGrp="1"/>
          </p:cNvSpPr>
          <p:nvPr>
            <p:ph type="title"/>
          </p:nvPr>
        </p:nvSpPr>
        <p:spPr>
          <a:xfrm>
            <a:off x="1981201" y="479426"/>
            <a:ext cx="8220075" cy="993775"/>
          </a:xfrm>
        </p:spPr>
        <p:txBody>
          <a:bodyPr/>
          <a:lstStyle/>
          <a:p>
            <a:pPr eaLnBrk="1" hangingPunct="1"/>
            <a:r>
              <a:rPr lang="en-GB" altLang="en-US" sz="3600">
                <a:latin typeface="Twinkl SemiBold"/>
              </a:rPr>
              <a:t>A Symbol of Modernity</a:t>
            </a:r>
          </a:p>
        </p:txBody>
      </p:sp>
      <p:sp>
        <p:nvSpPr>
          <p:cNvPr id="8" name="Rectangle 7">
            <a:extLst>
              <a:ext uri="{FF2B5EF4-FFF2-40B4-BE49-F238E27FC236}">
                <a16:creationId xmlns:a16="http://schemas.microsoft.com/office/drawing/2014/main" id="{926BF7A7-C68D-447D-ABFF-14D87C8377C1}"/>
              </a:ext>
            </a:extLst>
          </p:cNvPr>
          <p:cNvSpPr>
            <a:spLocks noChangeArrowheads="1"/>
          </p:cNvSpPr>
          <p:nvPr/>
        </p:nvSpPr>
        <p:spPr bwMode="auto">
          <a:xfrm>
            <a:off x="7877176" y="1473201"/>
            <a:ext cx="2036763"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fontAlgn="base">
              <a:lnSpc>
                <a:spcPct val="100000"/>
              </a:lnSpc>
              <a:spcBef>
                <a:spcPct val="0"/>
              </a:spcBef>
              <a:spcAft>
                <a:spcPct val="0"/>
              </a:spcAft>
              <a:buNone/>
            </a:pPr>
            <a:r>
              <a:rPr lang="en-GB" altLang="en-US"/>
              <a:t>O’Keefe began to look around during her time living in New York City, and began painting the skyscrapers.</a:t>
            </a:r>
          </a:p>
        </p:txBody>
      </p:sp>
      <p:pic>
        <p:nvPicPr>
          <p:cNvPr id="6" name="Picture 5">
            <a:extLst>
              <a:ext uri="{FF2B5EF4-FFF2-40B4-BE49-F238E27FC236}">
                <a16:creationId xmlns:a16="http://schemas.microsoft.com/office/drawing/2014/main" id="{CEC29FCB-782C-4808-9160-A6871D2412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5338" y="1473201"/>
            <a:ext cx="29845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21">
            <a:extLst>
              <a:ext uri="{FF2B5EF4-FFF2-40B4-BE49-F238E27FC236}">
                <a16:creationId xmlns:a16="http://schemas.microsoft.com/office/drawing/2014/main" id="{61750927-406A-4E27-B63E-9347214277AD}"/>
              </a:ext>
            </a:extLst>
          </p:cNvPr>
          <p:cNvSpPr txBox="1">
            <a:spLocks noChangeArrowheads="1"/>
          </p:cNvSpPr>
          <p:nvPr/>
        </p:nvSpPr>
        <p:spPr bwMode="auto">
          <a:xfrm>
            <a:off x="4314826" y="6194425"/>
            <a:ext cx="3565525"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algn="ctr" fontAlgn="base">
              <a:lnSpc>
                <a:spcPct val="100000"/>
              </a:lnSpc>
              <a:spcBef>
                <a:spcPct val="0"/>
              </a:spcBef>
              <a:spcAft>
                <a:spcPct val="0"/>
              </a:spcAft>
              <a:buNone/>
            </a:pPr>
            <a:r>
              <a:rPr lang="en-GB" altLang="en-US" sz="500">
                <a:solidFill>
                  <a:prstClr val="white"/>
                </a:solidFill>
                <a:latin typeface="Arial" panose="020B0604020202020204" pitchFamily="34" charset="0"/>
                <a:ea typeface="Tuffy"/>
                <a:cs typeface="Arial" panose="020B0604020202020204" pitchFamily="34" charset="0"/>
              </a:rPr>
              <a:t>Photo courtesy of Sharon Mollerus (@flickr.com)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7E4063-EAC6-4365-92FE-B383602FA4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8551" y="1473201"/>
            <a:ext cx="3630613"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20">
            <a:extLst>
              <a:ext uri="{FF2B5EF4-FFF2-40B4-BE49-F238E27FC236}">
                <a16:creationId xmlns:a16="http://schemas.microsoft.com/office/drawing/2014/main" id="{EF1B6E46-7A6D-4413-9164-F1BA1BF3E5FE}"/>
              </a:ext>
            </a:extLst>
          </p:cNvPr>
          <p:cNvSpPr>
            <a:spLocks noGrp="1"/>
          </p:cNvSpPr>
          <p:nvPr>
            <p:ph type="title"/>
          </p:nvPr>
        </p:nvSpPr>
        <p:spPr>
          <a:xfrm>
            <a:off x="1981201" y="479426"/>
            <a:ext cx="8220075" cy="993775"/>
          </a:xfrm>
        </p:spPr>
        <p:txBody>
          <a:bodyPr/>
          <a:lstStyle/>
          <a:p>
            <a:pPr eaLnBrk="1" hangingPunct="1"/>
            <a:r>
              <a:rPr lang="en-GB" altLang="en-US" sz="3600">
                <a:latin typeface="Twinkl SemiBold"/>
              </a:rPr>
              <a:t>New Mexico</a:t>
            </a:r>
          </a:p>
        </p:txBody>
      </p:sp>
      <p:sp>
        <p:nvSpPr>
          <p:cNvPr id="8" name="Rectangle 7">
            <a:extLst>
              <a:ext uri="{FF2B5EF4-FFF2-40B4-BE49-F238E27FC236}">
                <a16:creationId xmlns:a16="http://schemas.microsoft.com/office/drawing/2014/main" id="{C21195FD-15F6-41F5-835F-D4E621058F4B}"/>
              </a:ext>
            </a:extLst>
          </p:cNvPr>
          <p:cNvSpPr>
            <a:spLocks noChangeArrowheads="1"/>
          </p:cNvSpPr>
          <p:nvPr/>
        </p:nvSpPr>
        <p:spPr bwMode="auto">
          <a:xfrm>
            <a:off x="6372225" y="1473201"/>
            <a:ext cx="3455988"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fontAlgn="base">
              <a:lnSpc>
                <a:spcPct val="100000"/>
              </a:lnSpc>
              <a:spcBef>
                <a:spcPct val="0"/>
              </a:spcBef>
              <a:spcAft>
                <a:spcPct val="0"/>
              </a:spcAft>
              <a:buNone/>
            </a:pPr>
            <a:r>
              <a:rPr lang="en-GB" altLang="en-US"/>
              <a:t>In 1929, O’Keeffe visited New Mexico and was amazed at the landscape; the incredible rock formations, the unusual light, the bones of animals dried out by the sun and the Navajo culture.</a:t>
            </a:r>
          </a:p>
        </p:txBody>
      </p:sp>
      <p:sp>
        <p:nvSpPr>
          <p:cNvPr id="16389" name="TextBox 21">
            <a:extLst>
              <a:ext uri="{FF2B5EF4-FFF2-40B4-BE49-F238E27FC236}">
                <a16:creationId xmlns:a16="http://schemas.microsoft.com/office/drawing/2014/main" id="{34B83EE2-702D-4ED5-9DD5-4147003FF3ED}"/>
              </a:ext>
            </a:extLst>
          </p:cNvPr>
          <p:cNvSpPr txBox="1">
            <a:spLocks noChangeArrowheads="1"/>
          </p:cNvSpPr>
          <p:nvPr/>
        </p:nvSpPr>
        <p:spPr bwMode="auto">
          <a:xfrm>
            <a:off x="2530476" y="6194425"/>
            <a:ext cx="3565525"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algn="ctr" fontAlgn="base">
              <a:lnSpc>
                <a:spcPct val="100000"/>
              </a:lnSpc>
              <a:spcBef>
                <a:spcPct val="0"/>
              </a:spcBef>
              <a:spcAft>
                <a:spcPct val="0"/>
              </a:spcAft>
              <a:buNone/>
            </a:pPr>
            <a:r>
              <a:rPr lang="en-GB" altLang="en-US" sz="500">
                <a:solidFill>
                  <a:prstClr val="white"/>
                </a:solidFill>
                <a:latin typeface="Arial" panose="020B0604020202020204" pitchFamily="34" charset="0"/>
                <a:ea typeface="Tuffy"/>
                <a:cs typeface="Arial" panose="020B0604020202020204" pitchFamily="34" charset="0"/>
              </a:rPr>
              <a:t>Photo courtesy of daryl_mitchell (@flickr.com)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a:extLst>
              <a:ext uri="{FF2B5EF4-FFF2-40B4-BE49-F238E27FC236}">
                <a16:creationId xmlns:a16="http://schemas.microsoft.com/office/drawing/2014/main" id="{4782D9BC-D6D3-4DE0-B892-4274C97AD10F}"/>
              </a:ext>
            </a:extLst>
          </p:cNvPr>
          <p:cNvSpPr>
            <a:spLocks noGrp="1"/>
          </p:cNvSpPr>
          <p:nvPr>
            <p:ph type="title"/>
          </p:nvPr>
        </p:nvSpPr>
        <p:spPr>
          <a:xfrm>
            <a:off x="1981201" y="479426"/>
            <a:ext cx="8220075" cy="993775"/>
          </a:xfrm>
        </p:spPr>
        <p:txBody>
          <a:bodyPr/>
          <a:lstStyle/>
          <a:p>
            <a:pPr eaLnBrk="1" hangingPunct="1"/>
            <a:r>
              <a:rPr lang="en-GB" altLang="en-US" sz="3600">
                <a:latin typeface="Twinkl SemiBold"/>
              </a:rPr>
              <a:t>Black Cross</a:t>
            </a:r>
          </a:p>
        </p:txBody>
      </p:sp>
      <p:pic>
        <p:nvPicPr>
          <p:cNvPr id="4" name="Picture 3">
            <a:extLst>
              <a:ext uri="{FF2B5EF4-FFF2-40B4-BE49-F238E27FC236}">
                <a16:creationId xmlns:a16="http://schemas.microsoft.com/office/drawing/2014/main" id="{08D00518-F7C0-46DE-AFB6-5C0C433638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1450975"/>
            <a:ext cx="356235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21">
            <a:extLst>
              <a:ext uri="{FF2B5EF4-FFF2-40B4-BE49-F238E27FC236}">
                <a16:creationId xmlns:a16="http://schemas.microsoft.com/office/drawing/2014/main" id="{77CA60C1-A3F1-44D8-902F-0D1C548BD1B6}"/>
              </a:ext>
            </a:extLst>
          </p:cNvPr>
          <p:cNvSpPr txBox="1">
            <a:spLocks noChangeArrowheads="1"/>
          </p:cNvSpPr>
          <p:nvPr/>
        </p:nvSpPr>
        <p:spPr bwMode="auto">
          <a:xfrm>
            <a:off x="4308476" y="5995989"/>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algn="ctr" fontAlgn="base">
              <a:lnSpc>
                <a:spcPct val="100000"/>
              </a:lnSpc>
              <a:spcBef>
                <a:spcPct val="0"/>
              </a:spcBef>
              <a:spcAft>
                <a:spcPct val="0"/>
              </a:spcAft>
              <a:buNone/>
            </a:pPr>
            <a:r>
              <a:rPr lang="en-GB" altLang="en-US" sz="500">
                <a:solidFill>
                  <a:prstClr val="white"/>
                </a:solidFill>
                <a:latin typeface="Arial" panose="020B0604020202020204" pitchFamily="34" charset="0"/>
                <a:ea typeface="Tuffy"/>
                <a:cs typeface="Arial" panose="020B0604020202020204" pitchFamily="34" charset="0"/>
              </a:rPr>
              <a:t>Photo courtesy of Sharon Mollerus (@flickr.com)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DA25B0-EAEE-4553-851B-56C9EECCCA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1477963"/>
            <a:ext cx="6153150"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20">
            <a:extLst>
              <a:ext uri="{FF2B5EF4-FFF2-40B4-BE49-F238E27FC236}">
                <a16:creationId xmlns:a16="http://schemas.microsoft.com/office/drawing/2014/main" id="{DE870268-29F3-401D-AE64-387A18072476}"/>
              </a:ext>
            </a:extLst>
          </p:cNvPr>
          <p:cNvSpPr>
            <a:spLocks noGrp="1"/>
          </p:cNvSpPr>
          <p:nvPr>
            <p:ph type="title"/>
          </p:nvPr>
        </p:nvSpPr>
        <p:spPr>
          <a:xfrm>
            <a:off x="1981201" y="479426"/>
            <a:ext cx="8220075" cy="993775"/>
          </a:xfrm>
        </p:spPr>
        <p:txBody>
          <a:bodyPr/>
          <a:lstStyle/>
          <a:p>
            <a:pPr eaLnBrk="1" hangingPunct="1"/>
            <a:r>
              <a:rPr lang="en-GB" altLang="en-US" sz="3600">
                <a:latin typeface="Twinkl SemiBold"/>
              </a:rPr>
              <a:t>From the Faraway</a:t>
            </a:r>
          </a:p>
        </p:txBody>
      </p:sp>
      <p:sp>
        <p:nvSpPr>
          <p:cNvPr id="18436" name="TextBox 21">
            <a:extLst>
              <a:ext uri="{FF2B5EF4-FFF2-40B4-BE49-F238E27FC236}">
                <a16:creationId xmlns:a16="http://schemas.microsoft.com/office/drawing/2014/main" id="{BB53D49E-C45F-4593-9A15-51F2F26E594E}"/>
              </a:ext>
            </a:extLst>
          </p:cNvPr>
          <p:cNvSpPr txBox="1">
            <a:spLocks noChangeArrowheads="1"/>
          </p:cNvSpPr>
          <p:nvPr/>
        </p:nvSpPr>
        <p:spPr bwMode="auto">
          <a:xfrm>
            <a:off x="4308476" y="5995989"/>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algn="ctr" fontAlgn="base">
              <a:lnSpc>
                <a:spcPct val="100000"/>
              </a:lnSpc>
              <a:spcBef>
                <a:spcPct val="0"/>
              </a:spcBef>
              <a:spcAft>
                <a:spcPct val="0"/>
              </a:spcAft>
              <a:buNone/>
            </a:pPr>
            <a:r>
              <a:rPr lang="en-GB" altLang="en-US" sz="500">
                <a:solidFill>
                  <a:prstClr val="white"/>
                </a:solidFill>
                <a:latin typeface="Arial" panose="020B0604020202020204" pitchFamily="34" charset="0"/>
                <a:ea typeface="Tuffy"/>
                <a:cs typeface="Arial" panose="020B0604020202020204" pitchFamily="34" charset="0"/>
              </a:rPr>
              <a:t>Photo courtesy of missvancamp (@flickr.com)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0">
            <a:extLst>
              <a:ext uri="{FF2B5EF4-FFF2-40B4-BE49-F238E27FC236}">
                <a16:creationId xmlns:a16="http://schemas.microsoft.com/office/drawing/2014/main" id="{DDF22801-321A-4126-B185-90CB1102A125}"/>
              </a:ext>
            </a:extLst>
          </p:cNvPr>
          <p:cNvSpPr>
            <a:spLocks noGrp="1"/>
          </p:cNvSpPr>
          <p:nvPr>
            <p:ph type="title"/>
          </p:nvPr>
        </p:nvSpPr>
        <p:spPr>
          <a:xfrm>
            <a:off x="1981201" y="479426"/>
            <a:ext cx="8220075" cy="993775"/>
          </a:xfrm>
        </p:spPr>
        <p:txBody>
          <a:bodyPr/>
          <a:lstStyle/>
          <a:p>
            <a:pPr eaLnBrk="1" hangingPunct="1"/>
            <a:r>
              <a:rPr lang="en-GB" altLang="en-US" sz="3600">
                <a:latin typeface="Twinkl SemiBold"/>
              </a:rPr>
              <a:t>Later Life</a:t>
            </a:r>
          </a:p>
        </p:txBody>
      </p:sp>
      <p:sp>
        <p:nvSpPr>
          <p:cNvPr id="8" name="Rectangle 7">
            <a:extLst>
              <a:ext uri="{FF2B5EF4-FFF2-40B4-BE49-F238E27FC236}">
                <a16:creationId xmlns:a16="http://schemas.microsoft.com/office/drawing/2014/main" id="{F789F751-C7DA-4273-8810-0CCB950D06AE}"/>
              </a:ext>
            </a:extLst>
          </p:cNvPr>
          <p:cNvSpPr>
            <a:spLocks noChangeArrowheads="1"/>
          </p:cNvSpPr>
          <p:nvPr/>
        </p:nvSpPr>
        <p:spPr bwMode="auto">
          <a:xfrm>
            <a:off x="2279650" y="1514476"/>
            <a:ext cx="76327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fontAlgn="base">
              <a:lnSpc>
                <a:spcPct val="100000"/>
              </a:lnSpc>
              <a:spcBef>
                <a:spcPct val="0"/>
              </a:spcBef>
              <a:spcAft>
                <a:spcPct val="0"/>
              </a:spcAft>
              <a:buNone/>
            </a:pPr>
            <a:r>
              <a:rPr lang="en-GB" altLang="en-US"/>
              <a:t>Georgia O’Keeffe began to lose her eyesight and in 1972, she painted her last unassisted painting. She wrote a book</a:t>
            </a:r>
            <a:br>
              <a:rPr lang="en-GB" altLang="en-US"/>
            </a:br>
            <a:r>
              <a:rPr lang="en-GB" altLang="en-US"/>
              <a:t>and in 1977, at 90 years old, said;</a:t>
            </a:r>
          </a:p>
        </p:txBody>
      </p:sp>
      <p:sp>
        <p:nvSpPr>
          <p:cNvPr id="2" name="Rectangle 1">
            <a:extLst>
              <a:ext uri="{FF2B5EF4-FFF2-40B4-BE49-F238E27FC236}">
                <a16:creationId xmlns:a16="http://schemas.microsoft.com/office/drawing/2014/main" id="{7FB7831B-5A42-4BF5-8213-24CD3D4F82DB}"/>
              </a:ext>
            </a:extLst>
          </p:cNvPr>
          <p:cNvSpPr>
            <a:spLocks noChangeArrowheads="1"/>
          </p:cNvSpPr>
          <p:nvPr/>
        </p:nvSpPr>
        <p:spPr bwMode="auto">
          <a:xfrm>
            <a:off x="2279650" y="2530475"/>
            <a:ext cx="4521200" cy="1049338"/>
          </a:xfrm>
          <a:prstGeom prst="rect">
            <a:avLst/>
          </a:prstGeom>
          <a:solidFill>
            <a:srgbClr val="EC6D7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fontAlgn="base">
              <a:lnSpc>
                <a:spcPct val="100000"/>
              </a:lnSpc>
              <a:spcBef>
                <a:spcPct val="0"/>
              </a:spcBef>
              <a:spcAft>
                <a:spcPct val="0"/>
              </a:spcAft>
              <a:buNone/>
            </a:pPr>
            <a:r>
              <a:rPr lang="en-GB" altLang="en-US">
                <a:solidFill>
                  <a:prstClr val="white"/>
                </a:solidFill>
              </a:rPr>
              <a:t>“I can see what I want to paint. The</a:t>
            </a:r>
            <a:br>
              <a:rPr lang="en-GB" altLang="en-US">
                <a:solidFill>
                  <a:prstClr val="white"/>
                </a:solidFill>
              </a:rPr>
            </a:br>
            <a:r>
              <a:rPr lang="en-GB" altLang="en-US">
                <a:solidFill>
                  <a:prstClr val="white"/>
                </a:solidFill>
              </a:rPr>
              <a:t>thing that makes you want to create</a:t>
            </a:r>
            <a:br>
              <a:rPr lang="en-GB" altLang="en-US">
                <a:solidFill>
                  <a:prstClr val="white"/>
                </a:solidFill>
              </a:rPr>
            </a:br>
            <a:r>
              <a:rPr lang="en-GB" altLang="en-US">
                <a:solidFill>
                  <a:prstClr val="white"/>
                </a:solidFill>
              </a:rPr>
              <a:t>is still there.”</a:t>
            </a:r>
          </a:p>
        </p:txBody>
      </p:sp>
      <p:pic>
        <p:nvPicPr>
          <p:cNvPr id="7" name="Picture 6">
            <a:extLst>
              <a:ext uri="{FF2B5EF4-FFF2-40B4-BE49-F238E27FC236}">
                <a16:creationId xmlns:a16="http://schemas.microsoft.com/office/drawing/2014/main" id="{B755EDCB-A200-456B-AC75-2E394B02D9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4038" y="1990725"/>
            <a:ext cx="3008312"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a:extLst>
              <a:ext uri="{FF2B5EF4-FFF2-40B4-BE49-F238E27FC236}">
                <a16:creationId xmlns:a16="http://schemas.microsoft.com/office/drawing/2014/main" id="{53135731-42B4-4C16-8F9F-DA3E4F0D3B5B}"/>
              </a:ext>
            </a:extLst>
          </p:cNvPr>
          <p:cNvSpPr>
            <a:spLocks noGrp="1"/>
          </p:cNvSpPr>
          <p:nvPr>
            <p:ph type="title"/>
          </p:nvPr>
        </p:nvSpPr>
        <p:spPr>
          <a:xfrm>
            <a:off x="1981201" y="479426"/>
            <a:ext cx="8220075" cy="993775"/>
          </a:xfrm>
        </p:spPr>
        <p:txBody>
          <a:bodyPr/>
          <a:lstStyle/>
          <a:p>
            <a:pPr eaLnBrk="1" hangingPunct="1"/>
            <a:r>
              <a:rPr lang="en-GB" altLang="en-US" sz="3600">
                <a:latin typeface="Twinkl SemiBold"/>
              </a:rPr>
              <a:t>Legacy</a:t>
            </a:r>
          </a:p>
        </p:txBody>
      </p:sp>
      <p:sp>
        <p:nvSpPr>
          <p:cNvPr id="8" name="Rectangle 7">
            <a:extLst>
              <a:ext uri="{FF2B5EF4-FFF2-40B4-BE49-F238E27FC236}">
                <a16:creationId xmlns:a16="http://schemas.microsoft.com/office/drawing/2014/main" id="{B2F057B3-FE33-4184-916E-96744B4AC61B}"/>
              </a:ext>
            </a:extLst>
          </p:cNvPr>
          <p:cNvSpPr>
            <a:spLocks noChangeArrowheads="1"/>
          </p:cNvSpPr>
          <p:nvPr/>
        </p:nvSpPr>
        <p:spPr bwMode="auto">
          <a:xfrm>
            <a:off x="5349876" y="1620838"/>
            <a:ext cx="456247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fontAlgn="base">
              <a:lnSpc>
                <a:spcPct val="100000"/>
              </a:lnSpc>
              <a:spcBef>
                <a:spcPct val="0"/>
              </a:spcBef>
              <a:spcAft>
                <a:spcPct val="0"/>
              </a:spcAft>
              <a:buNone/>
            </a:pPr>
            <a:r>
              <a:rPr lang="en-GB" altLang="en-US"/>
              <a:t>Georgia O’Keeffe is recognised as being a pioneer of American modernism. She was highly praised for her art, which was unusual for a woman in a male dominated art world. She died on 6</a:t>
            </a:r>
            <a:r>
              <a:rPr lang="en-GB" altLang="en-US" baseline="30000"/>
              <a:t>th</a:t>
            </a:r>
            <a:r>
              <a:rPr lang="en-GB" altLang="en-US"/>
              <a:t> March, 1986 aged 98 years old.</a:t>
            </a:r>
          </a:p>
        </p:txBody>
      </p:sp>
      <p:sp>
        <p:nvSpPr>
          <p:cNvPr id="2" name="Rectangle 1">
            <a:extLst>
              <a:ext uri="{FF2B5EF4-FFF2-40B4-BE49-F238E27FC236}">
                <a16:creationId xmlns:a16="http://schemas.microsoft.com/office/drawing/2014/main" id="{A51740B4-1991-42E9-928D-2801CC72C57E}"/>
              </a:ext>
            </a:extLst>
          </p:cNvPr>
          <p:cNvSpPr>
            <a:spLocks noChangeArrowheads="1"/>
          </p:cNvSpPr>
          <p:nvPr/>
        </p:nvSpPr>
        <p:spPr bwMode="auto">
          <a:xfrm>
            <a:off x="5257800" y="3746500"/>
            <a:ext cx="4654550" cy="1049338"/>
          </a:xfrm>
          <a:prstGeom prst="rect">
            <a:avLst/>
          </a:prstGeom>
          <a:solidFill>
            <a:srgbClr val="EC6D7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Twinkl"/>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Twinkl"/>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ea typeface="Sassoon Infant Rg"/>
                <a:cs typeface="Sassoon Infant Rg"/>
              </a:defRPr>
            </a:lvl9pPr>
          </a:lstStyle>
          <a:p>
            <a:pPr fontAlgn="base">
              <a:lnSpc>
                <a:spcPct val="100000"/>
              </a:lnSpc>
              <a:spcBef>
                <a:spcPct val="0"/>
              </a:spcBef>
              <a:spcAft>
                <a:spcPct val="0"/>
              </a:spcAft>
              <a:buNone/>
            </a:pPr>
            <a:r>
              <a:rPr lang="en-GB" altLang="en-US">
                <a:solidFill>
                  <a:prstClr val="white"/>
                </a:solidFill>
              </a:rPr>
              <a:t>She painted thousands of painting, and The Georgia O'Keeffe Museum opened in Santa Fe in 1997.</a:t>
            </a:r>
          </a:p>
        </p:txBody>
      </p:sp>
      <p:pic>
        <p:nvPicPr>
          <p:cNvPr id="6" name="Picture 5">
            <a:extLst>
              <a:ext uri="{FF2B5EF4-FFF2-40B4-BE49-F238E27FC236}">
                <a16:creationId xmlns:a16="http://schemas.microsoft.com/office/drawing/2014/main" id="{EE86E136-0155-4655-A9AF-B6C9CA627F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1620839"/>
            <a:ext cx="2840038"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Final Reflection</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72887" y="1598645"/>
            <a:ext cx="12046226" cy="5033408"/>
          </a:xfrm>
        </p:spPr>
        <p:txBody>
          <a:bodyPr>
            <a:normAutofit/>
          </a:bodyPr>
          <a:lstStyle/>
          <a:p>
            <a:pPr marL="342900" indent="-342900" algn="l">
              <a:buFont typeface="Arial" panose="020B0604020202020204" pitchFamily="34" charset="0"/>
              <a:buChar char="•"/>
            </a:pPr>
            <a:r>
              <a:rPr lang="en-GB" sz="4000"/>
              <a:t>Which words were most important in helping you build a picture?</a:t>
            </a:r>
          </a:p>
          <a:p>
            <a:pPr algn="l"/>
            <a:endParaRPr lang="en-GB" sz="4000"/>
          </a:p>
          <a:p>
            <a:pPr marL="342900" indent="-342900" algn="l">
              <a:buFont typeface="Arial" panose="020B0604020202020204" pitchFamily="34" charset="0"/>
              <a:buChar char="•"/>
            </a:pPr>
            <a:r>
              <a:rPr lang="en-GB" sz="4000"/>
              <a:t>Did you have an idea of what you would find in a town?</a:t>
            </a:r>
          </a:p>
          <a:p>
            <a:pPr algn="l"/>
            <a:endParaRPr lang="en-GB" sz="4000"/>
          </a:p>
          <a:p>
            <a:pPr marL="342900" indent="-342900" algn="l">
              <a:buFont typeface="Arial" panose="020B0604020202020204" pitchFamily="34" charset="0"/>
              <a:buChar char="•"/>
            </a:pPr>
            <a:r>
              <a:rPr lang="en-GB" sz="4000"/>
              <a:t>Does the town seem like somewhere you would like to be? Why do you think that?</a:t>
            </a:r>
          </a:p>
          <a:p>
            <a:endParaRPr lang="en-GB" i="1"/>
          </a:p>
        </p:txBody>
      </p:sp>
    </p:spTree>
    <p:extLst>
      <p:ext uri="{BB962C8B-B14F-4D97-AF65-F5344CB8AC3E}">
        <p14:creationId xmlns:p14="http://schemas.microsoft.com/office/powerpoint/2010/main" val="569186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u="sng"/>
              <a:t>Tuesday 23rd February 2021</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408638" y="1359876"/>
            <a:ext cx="11691938" cy="4941606"/>
          </a:xfrm>
        </p:spPr>
        <p:txBody>
          <a:bodyPr>
            <a:normAutofit/>
          </a:bodyPr>
          <a:lstStyle/>
          <a:p>
            <a:r>
              <a:rPr lang="en-GB" sz="4400"/>
              <a:t>Good Morning Enid Blyton and Jaqueline Wilson Class</a:t>
            </a:r>
          </a:p>
          <a:p>
            <a:endParaRPr lang="en-GB"/>
          </a:p>
        </p:txBody>
      </p:sp>
      <p:sp>
        <p:nvSpPr>
          <p:cNvPr id="7" name="Flowchart: Process 6">
            <a:extLst>
              <a:ext uri="{FF2B5EF4-FFF2-40B4-BE49-F238E27FC236}">
                <a16:creationId xmlns:a16="http://schemas.microsoft.com/office/drawing/2014/main" id="{6949E0C4-F873-4E7D-B249-127A596EFB9B}"/>
              </a:ext>
            </a:extLst>
          </p:cNvPr>
          <p:cNvSpPr/>
          <p:nvPr/>
        </p:nvSpPr>
        <p:spPr>
          <a:xfrm>
            <a:off x="250031" y="3419137"/>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9.30-10.30</a:t>
            </a:r>
          </a:p>
          <a:p>
            <a:pPr algn="ctr"/>
            <a:r>
              <a:rPr lang="en-GB"/>
              <a:t>Reading</a:t>
            </a:r>
          </a:p>
        </p:txBody>
      </p:sp>
      <p:sp>
        <p:nvSpPr>
          <p:cNvPr id="8" name="Arrow: Right 7">
            <a:extLst>
              <a:ext uri="{FF2B5EF4-FFF2-40B4-BE49-F238E27FC236}">
                <a16:creationId xmlns:a16="http://schemas.microsoft.com/office/drawing/2014/main" id="{100D704B-195B-47C4-AF60-1A7C6676164A}"/>
              </a:ext>
            </a:extLst>
          </p:cNvPr>
          <p:cNvSpPr/>
          <p:nvPr/>
        </p:nvSpPr>
        <p:spPr>
          <a:xfrm>
            <a:off x="2953066" y="4166300"/>
            <a:ext cx="1443916" cy="99043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4F3D9785-DFE4-4BB4-A868-AFEF5EEF94BA}"/>
              </a:ext>
            </a:extLst>
          </p:cNvPr>
          <p:cNvSpPr/>
          <p:nvPr/>
        </p:nvSpPr>
        <p:spPr>
          <a:xfrm>
            <a:off x="7523863" y="4166299"/>
            <a:ext cx="1443916" cy="99043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Process 8">
            <a:extLst>
              <a:ext uri="{FF2B5EF4-FFF2-40B4-BE49-F238E27FC236}">
                <a16:creationId xmlns:a16="http://schemas.microsoft.com/office/drawing/2014/main" id="{C93AE724-D94C-4536-9918-B967A5CAC732}"/>
              </a:ext>
            </a:extLst>
          </p:cNvPr>
          <p:cNvSpPr/>
          <p:nvPr/>
        </p:nvSpPr>
        <p:spPr>
          <a:xfrm>
            <a:off x="4703602" y="3429000"/>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11.00-12.00</a:t>
            </a:r>
          </a:p>
          <a:p>
            <a:pPr algn="ctr"/>
            <a:r>
              <a:rPr lang="en-GB"/>
              <a:t>Maths</a:t>
            </a:r>
          </a:p>
        </p:txBody>
      </p:sp>
      <p:sp>
        <p:nvSpPr>
          <p:cNvPr id="13" name="Flowchart: Process 12">
            <a:extLst>
              <a:ext uri="{FF2B5EF4-FFF2-40B4-BE49-F238E27FC236}">
                <a16:creationId xmlns:a16="http://schemas.microsoft.com/office/drawing/2014/main" id="{5F04BBCE-16AD-4223-9955-04583C7F406B}"/>
              </a:ext>
            </a:extLst>
          </p:cNvPr>
          <p:cNvSpPr/>
          <p:nvPr/>
        </p:nvSpPr>
        <p:spPr>
          <a:xfrm>
            <a:off x="9238934" y="3419137"/>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1.00-2.00</a:t>
            </a:r>
          </a:p>
          <a:p>
            <a:pPr algn="ctr"/>
            <a:r>
              <a:rPr lang="en-GB"/>
              <a:t>English</a:t>
            </a:r>
          </a:p>
        </p:txBody>
      </p:sp>
    </p:spTree>
    <p:extLst>
      <p:ext uri="{BB962C8B-B14F-4D97-AF65-F5344CB8AC3E}">
        <p14:creationId xmlns:p14="http://schemas.microsoft.com/office/powerpoint/2010/main" val="3440419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Reading/Writing</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520302" y="1292747"/>
            <a:ext cx="11151395" cy="5033408"/>
          </a:xfrm>
        </p:spPr>
        <p:txBody>
          <a:bodyPr>
            <a:normAutofit/>
          </a:bodyPr>
          <a:lstStyle/>
          <a:p>
            <a:pPr algn="l"/>
            <a:r>
              <a:rPr lang="en-GB" sz="4000" i="1" u="sng"/>
              <a:t>LI: To establish a surface understanding of the story</a:t>
            </a:r>
          </a:p>
          <a:p>
            <a:pPr algn="l"/>
            <a:endParaRPr lang="en-GB" sz="4000" i="1" u="sng"/>
          </a:p>
          <a:p>
            <a:pPr algn="l"/>
            <a:r>
              <a:rPr lang="en-GB" sz="4000"/>
              <a:t>Today, you will be hearing the story read out loud for the first time up to page 20. Try not to ask questions whilst it is being read, you will have an opportunity to talk about this soon.</a:t>
            </a:r>
          </a:p>
          <a:p>
            <a:pPr algn="l"/>
            <a:endParaRPr lang="en-GB" sz="4000">
              <a:sym typeface="Wingdings" panose="05000000000000000000" pitchFamily="2" charset="2"/>
            </a:endParaRPr>
          </a:p>
          <a:p>
            <a:pPr algn="l"/>
            <a:endParaRPr lang="en-GB" sz="4000">
              <a:sym typeface="Wingdings" panose="05000000000000000000" pitchFamily="2" charset="2"/>
            </a:endParaRPr>
          </a:p>
          <a:p>
            <a:pPr algn="l"/>
            <a:endParaRPr lang="en-GB" sz="4000"/>
          </a:p>
        </p:txBody>
      </p:sp>
    </p:spTree>
    <p:extLst>
      <p:ext uri="{BB962C8B-B14F-4D97-AF65-F5344CB8AC3E}">
        <p14:creationId xmlns:p14="http://schemas.microsoft.com/office/powerpoint/2010/main" val="1775917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Reading/Writing</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520302" y="1292746"/>
            <a:ext cx="11151395" cy="5565253"/>
          </a:xfrm>
        </p:spPr>
        <p:txBody>
          <a:bodyPr>
            <a:normAutofit fontScale="85000" lnSpcReduction="20000"/>
          </a:bodyPr>
          <a:lstStyle/>
          <a:p>
            <a:pPr algn="l"/>
            <a:r>
              <a:rPr lang="en-GB" sz="4000" i="1" u="sng"/>
              <a:t>LI: To establish a surface understanding of the story</a:t>
            </a:r>
          </a:p>
          <a:p>
            <a:pPr algn="l"/>
            <a:endParaRPr lang="en-GB" sz="4000" i="1" u="sng"/>
          </a:p>
          <a:p>
            <a:pPr algn="l"/>
            <a:r>
              <a:rPr lang="en-GB" sz="4000"/>
              <a:t>Now I will read it again, this time you can put your hands up to tell us things that you have noticed as its being read. I will also ask you some questions!</a:t>
            </a:r>
          </a:p>
          <a:p>
            <a:pPr algn="l"/>
            <a:endParaRPr lang="en-GB" sz="4000"/>
          </a:p>
          <a:p>
            <a:pPr marL="342900" indent="-342900" algn="l">
              <a:buFont typeface="Arial" panose="020B0604020202020204" pitchFamily="34" charset="0"/>
              <a:buChar char="•"/>
            </a:pPr>
            <a:r>
              <a:rPr lang="en-GB"/>
              <a:t>Why do you think Annabelle keeps knitting? </a:t>
            </a:r>
          </a:p>
          <a:p>
            <a:pPr marL="342900" indent="-342900" algn="l">
              <a:buFont typeface="Arial" panose="020B0604020202020204" pitchFamily="34" charset="0"/>
              <a:buChar char="•"/>
            </a:pPr>
            <a:r>
              <a:rPr lang="en-GB"/>
              <a:t>Why does Luke make fun of Annabelle and Mars? </a:t>
            </a:r>
          </a:p>
          <a:p>
            <a:pPr marL="342900" indent="-342900" algn="l">
              <a:buFont typeface="Arial" panose="020B0604020202020204" pitchFamily="34" charset="0"/>
              <a:buChar char="•"/>
            </a:pPr>
            <a:r>
              <a:rPr lang="en-GB"/>
              <a:t>Why does Annabelle knit a hat for Mr Crabtree? </a:t>
            </a:r>
          </a:p>
          <a:p>
            <a:pPr marL="342900" indent="-342900" algn="l">
              <a:buFont typeface="Arial" panose="020B0604020202020204" pitchFamily="34" charset="0"/>
              <a:buChar char="•"/>
            </a:pPr>
            <a:r>
              <a:rPr lang="en-GB"/>
              <a:t>Does Annabelle only knit for people and animals? </a:t>
            </a:r>
          </a:p>
          <a:p>
            <a:pPr marL="342900" indent="-342900" algn="l">
              <a:buFont typeface="Arial" panose="020B0604020202020204" pitchFamily="34" charset="0"/>
              <a:buChar char="•"/>
            </a:pPr>
            <a:r>
              <a:rPr lang="en-GB"/>
              <a:t>How do you think things have changed in the town?</a:t>
            </a:r>
          </a:p>
          <a:p>
            <a:pPr marL="342900" indent="-342900" algn="l">
              <a:buFont typeface="Arial" panose="020B0604020202020204" pitchFamily="34" charset="0"/>
              <a:buChar char="•"/>
            </a:pPr>
            <a:r>
              <a:rPr lang="en-GB"/>
              <a:t>Will Annabelle keep knitting?</a:t>
            </a:r>
          </a:p>
          <a:p>
            <a:pPr marL="342900" indent="-342900" algn="l">
              <a:buFont typeface="Arial" panose="020B0604020202020204" pitchFamily="34" charset="0"/>
              <a:buChar char="•"/>
            </a:pPr>
            <a:r>
              <a:rPr lang="en-GB"/>
              <a:t>Will she run out of yarn?</a:t>
            </a:r>
          </a:p>
          <a:p>
            <a:pPr marL="342900" indent="-342900" algn="l">
              <a:buFont typeface="Arial" panose="020B0604020202020204" pitchFamily="34" charset="0"/>
              <a:buChar char="•"/>
            </a:pPr>
            <a:r>
              <a:rPr lang="en-GB"/>
              <a:t>What if she runs out of things to knit jumpers for?</a:t>
            </a:r>
          </a:p>
          <a:p>
            <a:pPr marL="342900" indent="-342900" algn="l">
              <a:buFont typeface="Arial" panose="020B0604020202020204" pitchFamily="34" charset="0"/>
              <a:buChar char="•"/>
            </a:pPr>
            <a:endParaRPr lang="en-GB"/>
          </a:p>
          <a:p>
            <a:pPr algn="l"/>
            <a:endParaRPr lang="en-GB" sz="4000"/>
          </a:p>
          <a:p>
            <a:pPr algn="l"/>
            <a:endParaRPr lang="en-GB" sz="4000">
              <a:sym typeface="Wingdings" panose="05000000000000000000" pitchFamily="2" charset="2"/>
            </a:endParaRPr>
          </a:p>
          <a:p>
            <a:pPr algn="l"/>
            <a:endParaRPr lang="en-GB" sz="4000">
              <a:sym typeface="Wingdings" panose="05000000000000000000" pitchFamily="2" charset="2"/>
            </a:endParaRPr>
          </a:p>
          <a:p>
            <a:pPr algn="l"/>
            <a:endParaRPr lang="en-GB" sz="4000"/>
          </a:p>
        </p:txBody>
      </p:sp>
    </p:spTree>
    <p:extLst>
      <p:ext uri="{BB962C8B-B14F-4D97-AF65-F5344CB8AC3E}">
        <p14:creationId xmlns:p14="http://schemas.microsoft.com/office/powerpoint/2010/main" val="2883017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Final Reflection</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0" y="1292748"/>
            <a:ext cx="12046226" cy="5033408"/>
          </a:xfrm>
        </p:spPr>
        <p:txBody>
          <a:bodyPr>
            <a:normAutofit/>
          </a:bodyPr>
          <a:lstStyle/>
          <a:p>
            <a:r>
              <a:rPr lang="en-GB" sz="3600" i="1"/>
              <a:t>You may have noticed that there are four sentences that begin, ‘But…’</a:t>
            </a:r>
          </a:p>
          <a:p>
            <a:endParaRPr lang="en-GB" sz="3600" i="1"/>
          </a:p>
          <a:p>
            <a:r>
              <a:rPr lang="en-GB" sz="3600" i="1"/>
              <a:t>I will read them again, can you join in with me when we read the word ‘But’.</a:t>
            </a:r>
          </a:p>
          <a:p>
            <a:endParaRPr lang="en-GB" sz="3600" i="1"/>
          </a:p>
          <a:p>
            <a:r>
              <a:rPr lang="en-GB" sz="3600" b="1" i="1"/>
              <a:t>I wonder why the sentences start this way?</a:t>
            </a:r>
          </a:p>
          <a:p>
            <a:r>
              <a:rPr lang="en-GB" sz="3600" b="1" i="1"/>
              <a:t>What do you think?</a:t>
            </a:r>
          </a:p>
        </p:txBody>
      </p:sp>
    </p:spTree>
    <p:extLst>
      <p:ext uri="{BB962C8B-B14F-4D97-AF65-F5344CB8AC3E}">
        <p14:creationId xmlns:p14="http://schemas.microsoft.com/office/powerpoint/2010/main" val="4086519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Maths</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250032" y="1489696"/>
            <a:ext cx="11556802" cy="5033408"/>
          </a:xfrm>
        </p:spPr>
        <p:txBody>
          <a:bodyPr>
            <a:normAutofit/>
          </a:bodyPr>
          <a:lstStyle/>
          <a:p>
            <a:pPr algn="l"/>
            <a:r>
              <a:rPr lang="en-GB" sz="4000" u="sng"/>
              <a:t>L.I. – To investigate area (2) </a:t>
            </a:r>
          </a:p>
        </p:txBody>
      </p:sp>
    </p:spTree>
    <p:extLst>
      <p:ext uri="{BB962C8B-B14F-4D97-AF65-F5344CB8AC3E}">
        <p14:creationId xmlns:p14="http://schemas.microsoft.com/office/powerpoint/2010/main" val="2886989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A767DF-C877-4050-A042-514D8823E59B}"/>
              </a:ext>
            </a:extLst>
          </p:cNvPr>
          <p:cNvPicPr>
            <a:picLocks noChangeAspect="1"/>
          </p:cNvPicPr>
          <p:nvPr/>
        </p:nvPicPr>
        <p:blipFill>
          <a:blip r:embed="rId2"/>
          <a:stretch>
            <a:fillRect/>
          </a:stretch>
        </p:blipFill>
        <p:spPr>
          <a:xfrm>
            <a:off x="-56791" y="0"/>
            <a:ext cx="12305581" cy="6858000"/>
          </a:xfrm>
          <a:prstGeom prst="rect">
            <a:avLst/>
          </a:prstGeom>
        </p:spPr>
      </p:pic>
    </p:spTree>
    <p:extLst>
      <p:ext uri="{BB962C8B-B14F-4D97-AF65-F5344CB8AC3E}">
        <p14:creationId xmlns:p14="http://schemas.microsoft.com/office/powerpoint/2010/main" val="3309510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618AB1-B875-4310-8614-D18E14DE506D}"/>
              </a:ext>
            </a:extLst>
          </p:cNvPr>
          <p:cNvPicPr>
            <a:picLocks noChangeAspect="1"/>
          </p:cNvPicPr>
          <p:nvPr/>
        </p:nvPicPr>
        <p:blipFill>
          <a:blip r:embed="rId2"/>
          <a:stretch>
            <a:fillRect/>
          </a:stretch>
        </p:blipFill>
        <p:spPr>
          <a:xfrm>
            <a:off x="1" y="0"/>
            <a:ext cx="12147952" cy="6882955"/>
          </a:xfrm>
          <a:prstGeom prst="rect">
            <a:avLst/>
          </a:prstGeom>
        </p:spPr>
      </p:pic>
    </p:spTree>
    <p:extLst>
      <p:ext uri="{BB962C8B-B14F-4D97-AF65-F5344CB8AC3E}">
        <p14:creationId xmlns:p14="http://schemas.microsoft.com/office/powerpoint/2010/main" val="3555809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18725F-AD81-4EF1-AA6D-7208301EAF84}"/>
              </a:ext>
            </a:extLst>
          </p:cNvPr>
          <p:cNvSpPr/>
          <p:nvPr/>
        </p:nvSpPr>
        <p:spPr>
          <a:xfrm>
            <a:off x="176621" y="404666"/>
            <a:ext cx="3001036" cy="51567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A11F7C-CBF8-46F0-A127-0C6DCAE4060F}"/>
              </a:ext>
            </a:extLst>
          </p:cNvPr>
          <p:cNvSpPr/>
          <p:nvPr/>
        </p:nvSpPr>
        <p:spPr>
          <a:xfrm>
            <a:off x="9116754" y="409355"/>
            <a:ext cx="2932590" cy="51594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59FDEC-FA99-4F4E-9CC8-045BF3C51C92}"/>
              </a:ext>
            </a:extLst>
          </p:cNvPr>
          <p:cNvSpPr/>
          <p:nvPr/>
        </p:nvSpPr>
        <p:spPr>
          <a:xfrm>
            <a:off x="6126180" y="408098"/>
            <a:ext cx="2990574" cy="514987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EC89EAC-9D84-4BA4-9305-AFDFD7E39599}"/>
              </a:ext>
            </a:extLst>
          </p:cNvPr>
          <p:cNvSpPr/>
          <p:nvPr/>
        </p:nvSpPr>
        <p:spPr>
          <a:xfrm>
            <a:off x="3164528" y="411904"/>
            <a:ext cx="2964319" cy="51498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F4CD7E-491B-40E6-BDF0-14D8531A96FB}"/>
              </a:ext>
            </a:extLst>
          </p:cNvPr>
          <p:cNvSpPr txBox="1"/>
          <p:nvPr/>
        </p:nvSpPr>
        <p:spPr>
          <a:xfrm>
            <a:off x="324003" y="-2809"/>
            <a:ext cx="113845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Start with the red challenge </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and then move through the challenges as you finish the previous one.</a:t>
            </a:r>
          </a:p>
        </p:txBody>
      </p:sp>
      <p:pic>
        <p:nvPicPr>
          <p:cNvPr id="2" name="Picture 1">
            <a:extLst>
              <a:ext uri="{FF2B5EF4-FFF2-40B4-BE49-F238E27FC236}">
                <a16:creationId xmlns:a16="http://schemas.microsoft.com/office/drawing/2014/main" id="{F8A0EF45-5B67-4FC8-AEE2-820442A8EAB5}"/>
              </a:ext>
            </a:extLst>
          </p:cNvPr>
          <p:cNvPicPr>
            <a:picLocks noChangeAspect="1"/>
          </p:cNvPicPr>
          <p:nvPr/>
        </p:nvPicPr>
        <p:blipFill>
          <a:blip r:embed="rId3"/>
          <a:stretch>
            <a:fillRect/>
          </a:stretch>
        </p:blipFill>
        <p:spPr>
          <a:xfrm>
            <a:off x="210719" y="654689"/>
            <a:ext cx="2932591" cy="4724400"/>
          </a:xfrm>
          <a:prstGeom prst="rect">
            <a:avLst/>
          </a:prstGeom>
        </p:spPr>
      </p:pic>
      <p:pic>
        <p:nvPicPr>
          <p:cNvPr id="3" name="Picture 2">
            <a:extLst>
              <a:ext uri="{FF2B5EF4-FFF2-40B4-BE49-F238E27FC236}">
                <a16:creationId xmlns:a16="http://schemas.microsoft.com/office/drawing/2014/main" id="{2AC455E9-6D55-4C2E-BC6A-418B64AA992B}"/>
              </a:ext>
            </a:extLst>
          </p:cNvPr>
          <p:cNvPicPr>
            <a:picLocks noChangeAspect="1"/>
          </p:cNvPicPr>
          <p:nvPr/>
        </p:nvPicPr>
        <p:blipFill>
          <a:blip r:embed="rId4"/>
          <a:stretch>
            <a:fillRect/>
          </a:stretch>
        </p:blipFill>
        <p:spPr>
          <a:xfrm>
            <a:off x="3223218" y="1797830"/>
            <a:ext cx="2842603" cy="2370405"/>
          </a:xfrm>
          <a:prstGeom prst="rect">
            <a:avLst/>
          </a:prstGeom>
        </p:spPr>
      </p:pic>
      <p:pic>
        <p:nvPicPr>
          <p:cNvPr id="4" name="Picture 3">
            <a:extLst>
              <a:ext uri="{FF2B5EF4-FFF2-40B4-BE49-F238E27FC236}">
                <a16:creationId xmlns:a16="http://schemas.microsoft.com/office/drawing/2014/main" id="{02B54F9A-E49F-4C5C-8865-26CAC7AD39D9}"/>
              </a:ext>
            </a:extLst>
          </p:cNvPr>
          <p:cNvPicPr>
            <a:picLocks noChangeAspect="1"/>
          </p:cNvPicPr>
          <p:nvPr/>
        </p:nvPicPr>
        <p:blipFill>
          <a:blip r:embed="rId5"/>
          <a:stretch>
            <a:fillRect/>
          </a:stretch>
        </p:blipFill>
        <p:spPr>
          <a:xfrm>
            <a:off x="6194391" y="1198791"/>
            <a:ext cx="2864790" cy="3636195"/>
          </a:xfrm>
          <a:prstGeom prst="rect">
            <a:avLst/>
          </a:prstGeom>
        </p:spPr>
      </p:pic>
      <p:pic>
        <p:nvPicPr>
          <p:cNvPr id="9" name="Picture 8">
            <a:extLst>
              <a:ext uri="{FF2B5EF4-FFF2-40B4-BE49-F238E27FC236}">
                <a16:creationId xmlns:a16="http://schemas.microsoft.com/office/drawing/2014/main" id="{69395A81-3602-4F5A-AEFF-86301B77FAFB}"/>
              </a:ext>
            </a:extLst>
          </p:cNvPr>
          <p:cNvPicPr>
            <a:picLocks noChangeAspect="1"/>
          </p:cNvPicPr>
          <p:nvPr/>
        </p:nvPicPr>
        <p:blipFill>
          <a:blip r:embed="rId6"/>
          <a:stretch>
            <a:fillRect/>
          </a:stretch>
        </p:blipFill>
        <p:spPr>
          <a:xfrm>
            <a:off x="9182298" y="2247022"/>
            <a:ext cx="2801501" cy="2811944"/>
          </a:xfrm>
          <a:prstGeom prst="rect">
            <a:avLst/>
          </a:prstGeom>
        </p:spPr>
      </p:pic>
      <p:pic>
        <p:nvPicPr>
          <p:cNvPr id="10" name="Picture 9">
            <a:extLst>
              <a:ext uri="{FF2B5EF4-FFF2-40B4-BE49-F238E27FC236}">
                <a16:creationId xmlns:a16="http://schemas.microsoft.com/office/drawing/2014/main" id="{F9DD7902-35CC-42E4-AE85-F53ECF5ACA34}"/>
              </a:ext>
            </a:extLst>
          </p:cNvPr>
          <p:cNvPicPr>
            <a:picLocks noChangeAspect="1"/>
          </p:cNvPicPr>
          <p:nvPr/>
        </p:nvPicPr>
        <p:blipFill>
          <a:blip r:embed="rId7"/>
          <a:stretch>
            <a:fillRect/>
          </a:stretch>
        </p:blipFill>
        <p:spPr>
          <a:xfrm>
            <a:off x="9176845" y="654689"/>
            <a:ext cx="2801501" cy="1427843"/>
          </a:xfrm>
          <a:prstGeom prst="rect">
            <a:avLst/>
          </a:prstGeom>
        </p:spPr>
      </p:pic>
    </p:spTree>
    <p:extLst>
      <p:ext uri="{BB962C8B-B14F-4D97-AF65-F5344CB8AC3E}">
        <p14:creationId xmlns:p14="http://schemas.microsoft.com/office/powerpoint/2010/main" val="20009225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0" y="1397675"/>
            <a:ext cx="11691938" cy="1066800"/>
          </a:xfrm>
        </p:spPr>
        <p:txBody>
          <a:bodyPr>
            <a:normAutofit fontScale="90000"/>
          </a:bodyPr>
          <a:lstStyle/>
          <a:p>
            <a:r>
              <a:rPr lang="en-GB" b="1" u="sng">
                <a:latin typeface="Gill Sans MT" panose="020B0502020104020203" pitchFamily="34" charset="0"/>
              </a:rPr>
              <a:t>English</a:t>
            </a:r>
            <a:br>
              <a:rPr lang="en-GB" b="1" u="sng">
                <a:latin typeface="Gill Sans MT" panose="020B0502020104020203" pitchFamily="34" charset="0"/>
              </a:rPr>
            </a:br>
            <a:r>
              <a:rPr lang="en-GB" b="1" u="sng">
                <a:latin typeface="Gill Sans MT" panose="020B0502020104020203" pitchFamily="34" charset="0"/>
              </a:rPr>
              <a:t>LI: To investigate shape poems</a:t>
            </a:r>
          </a:p>
        </p:txBody>
      </p:sp>
      <p:sp>
        <p:nvSpPr>
          <p:cNvPr id="3" name="TextBox 2">
            <a:extLst>
              <a:ext uri="{FF2B5EF4-FFF2-40B4-BE49-F238E27FC236}">
                <a16:creationId xmlns:a16="http://schemas.microsoft.com/office/drawing/2014/main" id="{AE55A67E-0DEC-4C71-941D-441429AB1538}"/>
              </a:ext>
            </a:extLst>
          </p:cNvPr>
          <p:cNvSpPr txBox="1"/>
          <p:nvPr/>
        </p:nvSpPr>
        <p:spPr>
          <a:xfrm>
            <a:off x="944879" y="3429000"/>
            <a:ext cx="10997089" cy="1600438"/>
          </a:xfrm>
          <a:prstGeom prst="rect">
            <a:avLst/>
          </a:prstGeom>
          <a:noFill/>
        </p:spPr>
        <p:txBody>
          <a:bodyPr wrap="square" rtlCol="0">
            <a:spAutoFit/>
          </a:bodyPr>
          <a:lstStyle/>
          <a:p>
            <a:pPr algn="ctr"/>
            <a:endParaRPr lang="en-GB" sz="8000"/>
          </a:p>
          <a:p>
            <a:pPr algn="ctr"/>
            <a:endParaRPr lang="en-GB"/>
          </a:p>
        </p:txBody>
      </p:sp>
      <p:sp>
        <p:nvSpPr>
          <p:cNvPr id="4" name="TextBox 3">
            <a:extLst>
              <a:ext uri="{FF2B5EF4-FFF2-40B4-BE49-F238E27FC236}">
                <a16:creationId xmlns:a16="http://schemas.microsoft.com/office/drawing/2014/main" id="{32F14E4A-4886-485C-9314-D64A6D5FEB9E}"/>
              </a:ext>
            </a:extLst>
          </p:cNvPr>
          <p:cNvSpPr txBox="1"/>
          <p:nvPr/>
        </p:nvSpPr>
        <p:spPr>
          <a:xfrm>
            <a:off x="1969769" y="3075057"/>
            <a:ext cx="8252460" cy="3170099"/>
          </a:xfrm>
          <a:prstGeom prst="rect">
            <a:avLst/>
          </a:prstGeom>
          <a:noFill/>
        </p:spPr>
        <p:txBody>
          <a:bodyPr wrap="square" rtlCol="0">
            <a:spAutoFit/>
          </a:bodyPr>
          <a:lstStyle/>
          <a:p>
            <a:r>
              <a:rPr lang="en-GB" sz="4000"/>
              <a:t>What do you think a shape poem is?</a:t>
            </a:r>
          </a:p>
          <a:p>
            <a:endParaRPr lang="en-GB" sz="4000"/>
          </a:p>
          <a:p>
            <a:r>
              <a:rPr lang="en-GB" sz="4000"/>
              <a:t>A shape poem is a poem that describes an object and is written in the shape of the object. </a:t>
            </a:r>
          </a:p>
        </p:txBody>
      </p:sp>
    </p:spTree>
    <p:extLst>
      <p:ext uri="{BB962C8B-B14F-4D97-AF65-F5344CB8AC3E}">
        <p14:creationId xmlns:p14="http://schemas.microsoft.com/office/powerpoint/2010/main" val="1032739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55A67E-0DEC-4C71-941D-441429AB1538}"/>
              </a:ext>
            </a:extLst>
          </p:cNvPr>
          <p:cNvSpPr txBox="1"/>
          <p:nvPr/>
        </p:nvSpPr>
        <p:spPr>
          <a:xfrm>
            <a:off x="5646420" y="2397948"/>
            <a:ext cx="6044088" cy="2062103"/>
          </a:xfrm>
          <a:prstGeom prst="rect">
            <a:avLst/>
          </a:prstGeom>
          <a:noFill/>
        </p:spPr>
        <p:txBody>
          <a:bodyPr wrap="square" rtlCol="0">
            <a:spAutoFit/>
          </a:bodyPr>
          <a:lstStyle/>
          <a:p>
            <a:pPr algn="ctr"/>
            <a:r>
              <a:rPr lang="en-GB" sz="3200"/>
              <a:t>What do you notice about the way the author has written this?</a:t>
            </a:r>
          </a:p>
          <a:p>
            <a:pPr algn="ctr"/>
            <a:endParaRPr lang="en-GB" sz="3200"/>
          </a:p>
          <a:p>
            <a:pPr algn="ctr"/>
            <a:r>
              <a:rPr lang="en-GB" sz="3200"/>
              <a:t>I think it is like a … because…</a:t>
            </a:r>
          </a:p>
        </p:txBody>
      </p:sp>
      <p:pic>
        <p:nvPicPr>
          <p:cNvPr id="7" name="Picture 6" descr="Image result for poem made up of calligrams">
            <a:extLst>
              <a:ext uri="{FF2B5EF4-FFF2-40B4-BE49-F238E27FC236}">
                <a16:creationId xmlns:a16="http://schemas.microsoft.com/office/drawing/2014/main" id="{84E282D4-7991-42EB-8827-F9F304F7BAFF}"/>
              </a:ext>
            </a:extLst>
          </p:cNvPr>
          <p:cNvPicPr/>
          <p:nvPr/>
        </p:nvPicPr>
        <p:blipFill rotWithShape="1">
          <a:blip r:embed="rId2" cstate="print">
            <a:extLst>
              <a:ext uri="{28A0092B-C50C-407E-A947-70E740481C1C}">
                <a14:useLocalDpi xmlns:a14="http://schemas.microsoft.com/office/drawing/2010/main" val="0"/>
              </a:ext>
            </a:extLst>
          </a:blip>
          <a:srcRect l="29425" t="11761" r="29769" b="5403"/>
          <a:stretch/>
        </p:blipFill>
        <p:spPr bwMode="auto">
          <a:xfrm>
            <a:off x="0" y="0"/>
            <a:ext cx="5303520"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4113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Maths</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250032" y="1489696"/>
            <a:ext cx="11556802" cy="5033408"/>
          </a:xfrm>
        </p:spPr>
        <p:txBody>
          <a:bodyPr>
            <a:normAutofit/>
          </a:bodyPr>
          <a:lstStyle/>
          <a:p>
            <a:pPr algn="l"/>
            <a:r>
              <a:rPr lang="en-GB" sz="4000" u="sng"/>
              <a:t>L.I. – To investigate area </a:t>
            </a:r>
          </a:p>
        </p:txBody>
      </p:sp>
    </p:spTree>
    <p:extLst>
      <p:ext uri="{BB962C8B-B14F-4D97-AF65-F5344CB8AC3E}">
        <p14:creationId xmlns:p14="http://schemas.microsoft.com/office/powerpoint/2010/main" val="26724315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Box 5">
            <a:extLst>
              <a:ext uri="{FF2B5EF4-FFF2-40B4-BE49-F238E27FC236}">
                <a16:creationId xmlns:a16="http://schemas.microsoft.com/office/drawing/2014/main" id="{C95602B7-2030-4E6D-BED0-4B9C5DB900A9}"/>
              </a:ext>
            </a:extLst>
          </p:cNvPr>
          <p:cNvSpPr txBox="1">
            <a:spLocks noChangeArrowheads="1"/>
          </p:cNvSpPr>
          <p:nvPr/>
        </p:nvSpPr>
        <p:spPr bwMode="auto">
          <a:xfrm>
            <a:off x="2903538" y="6418264"/>
            <a:ext cx="660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a:latin typeface="Arial" panose="020B0604020202020204" pitchFamily="34" charset="0"/>
                <a:ea typeface="MS PGothic" panose="020B0600070205080204" pitchFamily="34" charset="-128"/>
                <a:cs typeface="Arial" panose="020B0604020202020204" pitchFamily="34" charset="0"/>
              </a:rPr>
              <a:t>An informative PowerPoint about identifying the features of limericks</a:t>
            </a:r>
          </a:p>
        </p:txBody>
      </p:sp>
      <p:pic>
        <p:nvPicPr>
          <p:cNvPr id="2052" name="Picture 1">
            <a:extLst>
              <a:ext uri="{FF2B5EF4-FFF2-40B4-BE49-F238E27FC236}">
                <a16:creationId xmlns:a16="http://schemas.microsoft.com/office/drawing/2014/main" id="{B28F0863-E69B-4192-A679-B12949BCC9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316302">
            <a:off x="1662113" y="2252663"/>
            <a:ext cx="33210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3">
            <a:extLst>
              <a:ext uri="{FF2B5EF4-FFF2-40B4-BE49-F238E27FC236}">
                <a16:creationId xmlns:a16="http://schemas.microsoft.com/office/drawing/2014/main" id="{82D20804-7FB5-4A43-9F3D-84C040DCA7EC}"/>
              </a:ext>
            </a:extLst>
          </p:cNvPr>
          <p:cNvSpPr txBox="1">
            <a:spLocks noChangeArrowheads="1"/>
          </p:cNvSpPr>
          <p:nvPr/>
        </p:nvSpPr>
        <p:spPr bwMode="auto">
          <a:xfrm>
            <a:off x="3671889" y="409576"/>
            <a:ext cx="645477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50000"/>
              </a:lnSpc>
              <a:spcBef>
                <a:spcPct val="0"/>
              </a:spcBef>
              <a:buFontTx/>
              <a:buNone/>
            </a:pPr>
            <a:r>
              <a:rPr lang="en-GB" altLang="en-US" sz="3600" b="1">
                <a:solidFill>
                  <a:srgbClr val="FF0000"/>
                </a:solidFill>
                <a:latin typeface="HVD Bodedo" pitchFamily="2" charset="0"/>
                <a:cs typeface="Arial" panose="020B0604020202020204" pitchFamily="34" charset="0"/>
              </a:rPr>
              <a:t>Time to tone up those poetry muscles; </a:t>
            </a:r>
          </a:p>
          <a:p>
            <a:pPr algn="r">
              <a:lnSpc>
                <a:spcPct val="150000"/>
              </a:lnSpc>
              <a:spcBef>
                <a:spcPct val="0"/>
              </a:spcBef>
              <a:buFontTx/>
              <a:buNone/>
            </a:pPr>
            <a:r>
              <a:rPr lang="en-GB" altLang="en-US" sz="3600" b="1">
                <a:solidFill>
                  <a:srgbClr val="FF0000"/>
                </a:solidFill>
                <a:latin typeface="HVD Bodedo" pitchFamily="2" charset="0"/>
                <a:cs typeface="Arial" panose="020B0604020202020204" pitchFamily="34" charset="0"/>
              </a:rPr>
              <a:t>let’s get in shape!</a:t>
            </a:r>
          </a:p>
        </p:txBody>
      </p:sp>
      <p:sp>
        <p:nvSpPr>
          <p:cNvPr id="2" name="Isosceles Triangle 1">
            <a:extLst>
              <a:ext uri="{FF2B5EF4-FFF2-40B4-BE49-F238E27FC236}">
                <a16:creationId xmlns:a16="http://schemas.microsoft.com/office/drawing/2014/main" id="{9CB96B88-AEC7-4576-BC99-B024A090B2C0}"/>
              </a:ext>
            </a:extLst>
          </p:cNvPr>
          <p:cNvSpPr/>
          <p:nvPr/>
        </p:nvSpPr>
        <p:spPr>
          <a:xfrm>
            <a:off x="1103312" y="2693988"/>
            <a:ext cx="9564688" cy="4164012"/>
          </a:xfrm>
          <a:custGeom>
            <a:avLst/>
            <a:gdLst>
              <a:gd name="connsiteX0" fmla="*/ 0 w 9144000"/>
              <a:gd name="connsiteY0" fmla="*/ 1964724 h 1964724"/>
              <a:gd name="connsiteX1" fmla="*/ 4572000 w 9144000"/>
              <a:gd name="connsiteY1" fmla="*/ 0 h 1964724"/>
              <a:gd name="connsiteX2" fmla="*/ 9144000 w 9144000"/>
              <a:gd name="connsiteY2" fmla="*/ 1964724 h 1964724"/>
              <a:gd name="connsiteX3" fmla="*/ 0 w 9144000"/>
              <a:gd name="connsiteY3" fmla="*/ 1964724 h 1964724"/>
              <a:gd name="connsiteX0" fmla="*/ 0 w 9144000"/>
              <a:gd name="connsiteY0" fmla="*/ 4164226 h 4164226"/>
              <a:gd name="connsiteX1" fmla="*/ 9131643 w 9144000"/>
              <a:gd name="connsiteY1" fmla="*/ 0 h 4164226"/>
              <a:gd name="connsiteX2" fmla="*/ 9144000 w 9144000"/>
              <a:gd name="connsiteY2" fmla="*/ 4164226 h 4164226"/>
              <a:gd name="connsiteX3" fmla="*/ 0 w 9144000"/>
              <a:gd name="connsiteY3" fmla="*/ 4164226 h 4164226"/>
              <a:gd name="connsiteX0" fmla="*/ 0 w 9564130"/>
              <a:gd name="connsiteY0" fmla="*/ 4151870 h 4164226"/>
              <a:gd name="connsiteX1" fmla="*/ 9551773 w 9564130"/>
              <a:gd name="connsiteY1" fmla="*/ 0 h 4164226"/>
              <a:gd name="connsiteX2" fmla="*/ 9564130 w 9564130"/>
              <a:gd name="connsiteY2" fmla="*/ 4164226 h 4164226"/>
              <a:gd name="connsiteX3" fmla="*/ 0 w 9564130"/>
              <a:gd name="connsiteY3" fmla="*/ 4151870 h 4164226"/>
            </a:gdLst>
            <a:ahLst/>
            <a:cxnLst>
              <a:cxn ang="0">
                <a:pos x="connsiteX0" y="connsiteY0"/>
              </a:cxn>
              <a:cxn ang="0">
                <a:pos x="connsiteX1" y="connsiteY1"/>
              </a:cxn>
              <a:cxn ang="0">
                <a:pos x="connsiteX2" y="connsiteY2"/>
              </a:cxn>
              <a:cxn ang="0">
                <a:pos x="connsiteX3" y="connsiteY3"/>
              </a:cxn>
            </a:cxnLst>
            <a:rect l="l" t="t" r="r" b="b"/>
            <a:pathLst>
              <a:path w="9564130" h="4164226">
                <a:moveTo>
                  <a:pt x="0" y="4151870"/>
                </a:moveTo>
                <a:lnTo>
                  <a:pt x="9551773" y="0"/>
                </a:lnTo>
                <a:lnTo>
                  <a:pt x="9564130" y="4164226"/>
                </a:lnTo>
                <a:lnTo>
                  <a:pt x="0" y="4151870"/>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BD3E7854-6C04-4832-BC8E-D9CF17744980}"/>
              </a:ext>
            </a:extLst>
          </p:cNvPr>
          <p:cNvSpPr/>
          <p:nvPr/>
        </p:nvSpPr>
        <p:spPr>
          <a:xfrm>
            <a:off x="6296025" y="1839914"/>
            <a:ext cx="4445000" cy="50180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tangle 1">
            <a:extLst>
              <a:ext uri="{FF2B5EF4-FFF2-40B4-BE49-F238E27FC236}">
                <a16:creationId xmlns:a16="http://schemas.microsoft.com/office/drawing/2014/main" id="{BA812D74-84CC-4B8F-8AD8-6C11440EC839}"/>
              </a:ext>
            </a:extLst>
          </p:cNvPr>
          <p:cNvSpPr/>
          <p:nvPr/>
        </p:nvSpPr>
        <p:spPr>
          <a:xfrm>
            <a:off x="1509712" y="1839914"/>
            <a:ext cx="4821238" cy="5018087"/>
          </a:xfrm>
          <a:prstGeom prst="rect">
            <a:avLst/>
          </a:prstGeom>
          <a:solidFill>
            <a:srgbClr val="69D8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6" name="TextBox 5">
            <a:extLst>
              <a:ext uri="{FF2B5EF4-FFF2-40B4-BE49-F238E27FC236}">
                <a16:creationId xmlns:a16="http://schemas.microsoft.com/office/drawing/2014/main" id="{30BF65BF-0059-4B86-877F-E359B8B4CD52}"/>
              </a:ext>
            </a:extLst>
          </p:cNvPr>
          <p:cNvSpPr txBox="1">
            <a:spLocks noChangeArrowheads="1"/>
          </p:cNvSpPr>
          <p:nvPr/>
        </p:nvSpPr>
        <p:spPr bwMode="auto">
          <a:xfrm>
            <a:off x="1760538" y="250826"/>
            <a:ext cx="873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600">
                <a:solidFill>
                  <a:srgbClr val="FF0000"/>
                </a:solidFill>
                <a:latin typeface="Special Elite" pitchFamily="2" charset="0"/>
              </a:rPr>
              <a:t>Calligram Examples</a:t>
            </a:r>
          </a:p>
        </p:txBody>
      </p:sp>
      <p:sp>
        <p:nvSpPr>
          <p:cNvPr id="3077" name="TextBox 1">
            <a:extLst>
              <a:ext uri="{FF2B5EF4-FFF2-40B4-BE49-F238E27FC236}">
                <a16:creationId xmlns:a16="http://schemas.microsoft.com/office/drawing/2014/main" id="{B3D482BD-6F63-4802-A6BD-EE38AFF79ECD}"/>
              </a:ext>
            </a:extLst>
          </p:cNvPr>
          <p:cNvSpPr txBox="1">
            <a:spLocks noChangeArrowheads="1"/>
          </p:cNvSpPr>
          <p:nvPr/>
        </p:nvSpPr>
        <p:spPr bwMode="auto">
          <a:xfrm>
            <a:off x="2030414" y="919163"/>
            <a:ext cx="8161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a:latin typeface="Sassoon Infant Rg" pitchFamily="50" charset="0"/>
                <a:cs typeface="Sassoon Infant Rg" pitchFamily="50" charset="0"/>
              </a:rPr>
              <a:t>Calligrams, or shape poems, represent the topic of the poem in their shape.  </a:t>
            </a:r>
          </a:p>
          <a:p>
            <a:pPr algn="ctr">
              <a:lnSpc>
                <a:spcPct val="100000"/>
              </a:lnSpc>
              <a:spcBef>
                <a:spcPct val="0"/>
              </a:spcBef>
              <a:buFontTx/>
              <a:buNone/>
            </a:pPr>
            <a:r>
              <a:rPr lang="en-GB" altLang="en-US" sz="1800">
                <a:latin typeface="Sassoon Infant Rg" pitchFamily="50" charset="0"/>
                <a:cs typeface="Sassoon Infant Rg" pitchFamily="50" charset="0"/>
              </a:rPr>
              <a:t>Have a look at these two calligrams.</a:t>
            </a:r>
          </a:p>
        </p:txBody>
      </p:sp>
      <p:sp>
        <p:nvSpPr>
          <p:cNvPr id="40" name="TextBox 39">
            <a:extLst>
              <a:ext uri="{FF2B5EF4-FFF2-40B4-BE49-F238E27FC236}">
                <a16:creationId xmlns:a16="http://schemas.microsoft.com/office/drawing/2014/main" id="{900B1D49-A2F5-4E7D-AD88-63683A47B53D}"/>
              </a:ext>
            </a:extLst>
          </p:cNvPr>
          <p:cNvSpPr txBox="1"/>
          <p:nvPr/>
        </p:nvSpPr>
        <p:spPr>
          <a:xfrm>
            <a:off x="1601789" y="6426200"/>
            <a:ext cx="1042987" cy="400050"/>
          </a:xfrm>
          <a:prstGeom prst="rect">
            <a:avLst/>
          </a:prstGeom>
          <a:noFill/>
        </p:spPr>
        <p:txBody>
          <a:bodyPr wrap="none">
            <a:spAutoFit/>
          </a:bodyPr>
          <a:lstStyle/>
          <a:p>
            <a:pPr>
              <a:defRPr/>
            </a:pPr>
            <a:r>
              <a:rPr lang="en-GB" sz="1000"/>
              <a:t>‘Snowman’</a:t>
            </a:r>
          </a:p>
          <a:p>
            <a:pPr>
              <a:defRPr/>
            </a:pPr>
            <a:r>
              <a:rPr lang="en-GB" sz="1000"/>
              <a:t>by </a:t>
            </a:r>
            <a:r>
              <a:rPr lang="en-GB" sz="1000" err="1"/>
              <a:t>Kenn</a:t>
            </a:r>
            <a:r>
              <a:rPr lang="en-GB" sz="1000"/>
              <a:t> Nesbitt </a:t>
            </a:r>
          </a:p>
        </p:txBody>
      </p:sp>
      <p:grpSp>
        <p:nvGrpSpPr>
          <p:cNvPr id="3079" name="Group 10">
            <a:extLst>
              <a:ext uri="{FF2B5EF4-FFF2-40B4-BE49-F238E27FC236}">
                <a16:creationId xmlns:a16="http://schemas.microsoft.com/office/drawing/2014/main" id="{4D77F721-CDFE-4E59-930F-72378CEBB0BA}"/>
              </a:ext>
            </a:extLst>
          </p:cNvPr>
          <p:cNvGrpSpPr>
            <a:grpSpLocks/>
          </p:cNvGrpSpPr>
          <p:nvPr/>
        </p:nvGrpSpPr>
        <p:grpSpPr bwMode="auto">
          <a:xfrm>
            <a:off x="6229351" y="2212976"/>
            <a:ext cx="4621213" cy="4330373"/>
            <a:chOff x="2193915" y="1346203"/>
            <a:chExt cx="4979077" cy="4665325"/>
          </a:xfrm>
        </p:grpSpPr>
        <p:sp>
          <p:nvSpPr>
            <p:cNvPr id="3102" name="TextBox 4">
              <a:extLst>
                <a:ext uri="{FF2B5EF4-FFF2-40B4-BE49-F238E27FC236}">
                  <a16:creationId xmlns:a16="http://schemas.microsoft.com/office/drawing/2014/main" id="{0AA5170D-A1A8-4F27-9131-07D68AE61E18}"/>
                </a:ext>
              </a:extLst>
            </p:cNvPr>
            <p:cNvSpPr txBox="1">
              <a:spLocks noChangeArrowheads="1"/>
            </p:cNvSpPr>
            <p:nvPr/>
          </p:nvSpPr>
          <p:spPr bwMode="auto">
            <a:xfrm rot="-3271657">
              <a:off x="3568296" y="1737724"/>
              <a:ext cx="14293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200">
                  <a:solidFill>
                    <a:srgbClr val="FFFF00"/>
                  </a:solidFill>
                  <a:latin typeface="Sassoon Infant Rg" pitchFamily="50" charset="0"/>
                </a:rPr>
                <a:t>Shines</a:t>
              </a:r>
            </a:p>
          </p:txBody>
        </p:sp>
        <p:sp>
          <p:nvSpPr>
            <p:cNvPr id="3103" name="TextBox 27">
              <a:extLst>
                <a:ext uri="{FF2B5EF4-FFF2-40B4-BE49-F238E27FC236}">
                  <a16:creationId xmlns:a16="http://schemas.microsoft.com/office/drawing/2014/main" id="{312BD468-C3C3-4D3B-9DFE-EA9EDDAA31ED}"/>
                </a:ext>
              </a:extLst>
            </p:cNvPr>
            <p:cNvSpPr txBox="1">
              <a:spLocks noChangeArrowheads="1"/>
            </p:cNvSpPr>
            <p:nvPr/>
          </p:nvSpPr>
          <p:spPr bwMode="auto">
            <a:xfrm rot="3056190">
              <a:off x="4506894" y="1978179"/>
              <a:ext cx="1514822" cy="63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200">
                  <a:solidFill>
                    <a:srgbClr val="FFFF00"/>
                  </a:solidFill>
                  <a:latin typeface="Sassoon Infant Rg" pitchFamily="50" charset="0"/>
                </a:rPr>
                <a:t>bright</a:t>
              </a:r>
            </a:p>
          </p:txBody>
        </p:sp>
        <p:sp>
          <p:nvSpPr>
            <p:cNvPr id="3104" name="TextBox 30">
              <a:extLst>
                <a:ext uri="{FF2B5EF4-FFF2-40B4-BE49-F238E27FC236}">
                  <a16:creationId xmlns:a16="http://schemas.microsoft.com/office/drawing/2014/main" id="{D97EB7CF-A7FF-4D2C-B2D8-A027F897CF25}"/>
                </a:ext>
              </a:extLst>
            </p:cNvPr>
            <p:cNvSpPr txBox="1">
              <a:spLocks noChangeArrowheads="1"/>
            </p:cNvSpPr>
            <p:nvPr/>
          </p:nvSpPr>
          <p:spPr bwMode="auto">
            <a:xfrm rot="1307949">
              <a:off x="5601765" y="2624590"/>
              <a:ext cx="1571227" cy="63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200">
                  <a:solidFill>
                    <a:srgbClr val="FFFF00"/>
                  </a:solidFill>
                  <a:latin typeface="Sassoon Infant Rg" pitchFamily="50" charset="0"/>
                </a:rPr>
                <a:t>in the</a:t>
              </a:r>
            </a:p>
          </p:txBody>
        </p:sp>
        <p:sp>
          <p:nvSpPr>
            <p:cNvPr id="3105" name="TextBox 31">
              <a:extLst>
                <a:ext uri="{FF2B5EF4-FFF2-40B4-BE49-F238E27FC236}">
                  <a16:creationId xmlns:a16="http://schemas.microsoft.com/office/drawing/2014/main" id="{DF7D92BC-FEC5-49C8-AF8F-D71A8719E41F}"/>
                </a:ext>
              </a:extLst>
            </p:cNvPr>
            <p:cNvSpPr txBox="1">
              <a:spLocks noChangeArrowheads="1"/>
            </p:cNvSpPr>
            <p:nvPr/>
          </p:nvSpPr>
          <p:spPr bwMode="auto">
            <a:xfrm rot="7306339">
              <a:off x="5394246" y="3529407"/>
              <a:ext cx="19238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a:solidFill>
                    <a:srgbClr val="FFFF00"/>
                  </a:solidFill>
                  <a:latin typeface="Sassoon Infant Rg" pitchFamily="50" charset="0"/>
                </a:rPr>
                <a:t>darkness</a:t>
              </a:r>
            </a:p>
          </p:txBody>
        </p:sp>
        <p:sp>
          <p:nvSpPr>
            <p:cNvPr id="3106" name="TextBox 32">
              <a:extLst>
                <a:ext uri="{FF2B5EF4-FFF2-40B4-BE49-F238E27FC236}">
                  <a16:creationId xmlns:a16="http://schemas.microsoft.com/office/drawing/2014/main" id="{552C9C8E-1B6B-4773-A05B-AE5A0EBDD681}"/>
                </a:ext>
              </a:extLst>
            </p:cNvPr>
            <p:cNvSpPr txBox="1">
              <a:spLocks noChangeArrowheads="1"/>
            </p:cNvSpPr>
            <p:nvPr/>
          </p:nvSpPr>
          <p:spPr bwMode="auto">
            <a:xfrm rot="5667817">
              <a:off x="5385296" y="4682804"/>
              <a:ext cx="1340832" cy="63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200">
                  <a:solidFill>
                    <a:srgbClr val="FFFF00"/>
                  </a:solidFill>
                  <a:latin typeface="Sassoon Infant Rg" pitchFamily="50" charset="0"/>
                </a:rPr>
                <a:t>of the</a:t>
              </a:r>
            </a:p>
          </p:txBody>
        </p:sp>
        <p:sp>
          <p:nvSpPr>
            <p:cNvPr id="3107" name="TextBox 33">
              <a:extLst>
                <a:ext uri="{FF2B5EF4-FFF2-40B4-BE49-F238E27FC236}">
                  <a16:creationId xmlns:a16="http://schemas.microsoft.com/office/drawing/2014/main" id="{A5F38CB6-00F8-432B-8B1E-9004A801A5F8}"/>
                </a:ext>
              </a:extLst>
            </p:cNvPr>
            <p:cNvSpPr txBox="1">
              <a:spLocks noChangeArrowheads="1"/>
            </p:cNvSpPr>
            <p:nvPr/>
          </p:nvSpPr>
          <p:spPr bwMode="auto">
            <a:xfrm rot="11548681">
              <a:off x="4560085" y="5116254"/>
              <a:ext cx="1602699" cy="89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4800">
                  <a:solidFill>
                    <a:srgbClr val="FFFF00"/>
                  </a:solidFill>
                  <a:latin typeface="Sassoon Infant Rg" pitchFamily="50" charset="0"/>
                </a:rPr>
                <a:t>night</a:t>
              </a:r>
            </a:p>
          </p:txBody>
        </p:sp>
        <p:sp>
          <p:nvSpPr>
            <p:cNvPr id="3108" name="TextBox 34">
              <a:extLst>
                <a:ext uri="{FF2B5EF4-FFF2-40B4-BE49-F238E27FC236}">
                  <a16:creationId xmlns:a16="http://schemas.microsoft.com/office/drawing/2014/main" id="{B840ED1A-20BA-4466-BFA2-3618B23B8DC6}"/>
                </a:ext>
              </a:extLst>
            </p:cNvPr>
            <p:cNvSpPr txBox="1">
              <a:spLocks noChangeArrowheads="1"/>
            </p:cNvSpPr>
            <p:nvPr/>
          </p:nvSpPr>
          <p:spPr bwMode="auto">
            <a:xfrm rot="9737151">
              <a:off x="2999471" y="5308224"/>
              <a:ext cx="17418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200">
                  <a:solidFill>
                    <a:srgbClr val="FFFF00"/>
                  </a:solidFill>
                  <a:latin typeface="Sassoon Infant Rg" pitchFamily="50" charset="0"/>
                </a:rPr>
                <a:t>twinkles</a:t>
              </a:r>
            </a:p>
          </p:txBody>
        </p:sp>
        <p:sp>
          <p:nvSpPr>
            <p:cNvPr id="3109" name="TextBox 35">
              <a:extLst>
                <a:ext uri="{FF2B5EF4-FFF2-40B4-BE49-F238E27FC236}">
                  <a16:creationId xmlns:a16="http://schemas.microsoft.com/office/drawing/2014/main" id="{3F621F9C-8845-4070-8B3F-9C05C7853CC3}"/>
                </a:ext>
              </a:extLst>
            </p:cNvPr>
            <p:cNvSpPr txBox="1">
              <a:spLocks noChangeArrowheads="1"/>
            </p:cNvSpPr>
            <p:nvPr/>
          </p:nvSpPr>
          <p:spPr bwMode="auto">
            <a:xfrm rot="15794923">
              <a:off x="2679173" y="4829179"/>
              <a:ext cx="1162744" cy="69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600">
                  <a:solidFill>
                    <a:srgbClr val="FFFF00"/>
                  </a:solidFill>
                  <a:latin typeface="Sassoon Infant Rg" pitchFamily="50" charset="0"/>
                </a:rPr>
                <a:t>and</a:t>
              </a:r>
            </a:p>
          </p:txBody>
        </p:sp>
        <p:sp>
          <p:nvSpPr>
            <p:cNvPr id="3110" name="TextBox 36">
              <a:extLst>
                <a:ext uri="{FF2B5EF4-FFF2-40B4-BE49-F238E27FC236}">
                  <a16:creationId xmlns:a16="http://schemas.microsoft.com/office/drawing/2014/main" id="{25E1CE01-AA36-408C-9795-F5606D3CAF64}"/>
                </a:ext>
              </a:extLst>
            </p:cNvPr>
            <p:cNvSpPr txBox="1">
              <a:spLocks noChangeArrowheads="1"/>
            </p:cNvSpPr>
            <p:nvPr/>
          </p:nvSpPr>
          <p:spPr bwMode="auto">
            <a:xfrm rot="-6996003">
              <a:off x="2061495" y="3539425"/>
              <a:ext cx="1815880" cy="83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4400">
                  <a:solidFill>
                    <a:srgbClr val="FFFF00"/>
                  </a:solidFill>
                  <a:latin typeface="Sassoon Infant Rg" pitchFamily="50" charset="0"/>
                </a:rPr>
                <a:t>winks</a:t>
              </a:r>
            </a:p>
          </p:txBody>
        </p:sp>
        <p:sp>
          <p:nvSpPr>
            <p:cNvPr id="3111" name="TextBox 37">
              <a:extLst>
                <a:ext uri="{FF2B5EF4-FFF2-40B4-BE49-F238E27FC236}">
                  <a16:creationId xmlns:a16="http://schemas.microsoft.com/office/drawing/2014/main" id="{CBF0BCB2-2A6F-474E-8023-DEF73C125BE3}"/>
                </a:ext>
              </a:extLst>
            </p:cNvPr>
            <p:cNvSpPr txBox="1">
              <a:spLocks noChangeArrowheads="1"/>
            </p:cNvSpPr>
            <p:nvPr/>
          </p:nvSpPr>
          <p:spPr bwMode="auto">
            <a:xfrm rot="20130678">
              <a:off x="2193915" y="2591432"/>
              <a:ext cx="1729359" cy="69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600">
                  <a:solidFill>
                    <a:srgbClr val="FFFF00"/>
                  </a:solidFill>
                  <a:latin typeface="Sassoon Infant Rg" pitchFamily="50" charset="0"/>
                </a:rPr>
                <a:t>above.</a:t>
              </a:r>
            </a:p>
          </p:txBody>
        </p:sp>
        <p:sp>
          <p:nvSpPr>
            <p:cNvPr id="3112" name="TextBox 38">
              <a:extLst>
                <a:ext uri="{FF2B5EF4-FFF2-40B4-BE49-F238E27FC236}">
                  <a16:creationId xmlns:a16="http://schemas.microsoft.com/office/drawing/2014/main" id="{0E88A809-B8C0-4762-A256-6024F50F1889}"/>
                </a:ext>
              </a:extLst>
            </p:cNvPr>
            <p:cNvSpPr txBox="1">
              <a:spLocks noChangeArrowheads="1"/>
            </p:cNvSpPr>
            <p:nvPr/>
          </p:nvSpPr>
          <p:spPr bwMode="auto">
            <a:xfrm>
              <a:off x="3273873" y="3255628"/>
              <a:ext cx="2725174" cy="99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5400">
                  <a:solidFill>
                    <a:srgbClr val="FFFF00"/>
                  </a:solidFill>
                  <a:latin typeface="Special Elite" pitchFamily="2" charset="0"/>
                </a:rPr>
                <a:t>Star</a:t>
              </a:r>
            </a:p>
          </p:txBody>
        </p:sp>
      </p:grpSp>
      <p:grpSp>
        <p:nvGrpSpPr>
          <p:cNvPr id="3080" name="Group 2">
            <a:extLst>
              <a:ext uri="{FF2B5EF4-FFF2-40B4-BE49-F238E27FC236}">
                <a16:creationId xmlns:a16="http://schemas.microsoft.com/office/drawing/2014/main" id="{2ECAD0FA-73C9-4182-A447-A24361C92413}"/>
              </a:ext>
            </a:extLst>
          </p:cNvPr>
          <p:cNvGrpSpPr>
            <a:grpSpLocks/>
          </p:cNvGrpSpPr>
          <p:nvPr/>
        </p:nvGrpSpPr>
        <p:grpSpPr bwMode="auto">
          <a:xfrm>
            <a:off x="1538289" y="2000250"/>
            <a:ext cx="4783137" cy="4447050"/>
            <a:chOff x="14288" y="2000149"/>
            <a:chExt cx="4783137" cy="4447151"/>
          </a:xfrm>
        </p:grpSpPr>
        <p:grpSp>
          <p:nvGrpSpPr>
            <p:cNvPr id="3081" name="Group 40">
              <a:extLst>
                <a:ext uri="{FF2B5EF4-FFF2-40B4-BE49-F238E27FC236}">
                  <a16:creationId xmlns:a16="http://schemas.microsoft.com/office/drawing/2014/main" id="{81556729-BF23-4E77-94CC-3471485C0035}"/>
                </a:ext>
              </a:extLst>
            </p:cNvPr>
            <p:cNvGrpSpPr>
              <a:grpSpLocks/>
            </p:cNvGrpSpPr>
            <p:nvPr/>
          </p:nvGrpSpPr>
          <p:grpSpPr bwMode="auto">
            <a:xfrm>
              <a:off x="14288" y="2095500"/>
              <a:ext cx="4783137" cy="4351800"/>
              <a:chOff x="1823712" y="1739155"/>
              <a:chExt cx="5034292" cy="4579852"/>
            </a:xfrm>
          </p:grpSpPr>
          <p:grpSp>
            <p:nvGrpSpPr>
              <p:cNvPr id="42" name="Group 41">
                <a:extLst>
                  <a:ext uri="{FF2B5EF4-FFF2-40B4-BE49-F238E27FC236}">
                    <a16:creationId xmlns:a16="http://schemas.microsoft.com/office/drawing/2014/main" id="{B363D0B0-8D73-4ACE-95E2-3F4C6716D422}"/>
                  </a:ext>
                </a:extLst>
              </p:cNvPr>
              <p:cNvGrpSpPr/>
              <p:nvPr/>
            </p:nvGrpSpPr>
            <p:grpSpPr bwMode="auto">
              <a:xfrm>
                <a:off x="1879248" y="1739155"/>
                <a:ext cx="4903398" cy="4564329"/>
                <a:chOff x="187626" y="1676310"/>
                <a:chExt cx="4903982" cy="4565141"/>
              </a:xfrm>
              <a:solidFill>
                <a:schemeClr val="bg1"/>
              </a:solidFill>
            </p:grpSpPr>
            <p:grpSp>
              <p:nvGrpSpPr>
                <p:cNvPr id="62" name="Group 61">
                  <a:extLst>
                    <a:ext uri="{FF2B5EF4-FFF2-40B4-BE49-F238E27FC236}">
                      <a16:creationId xmlns:a16="http://schemas.microsoft.com/office/drawing/2014/main" id="{B6391BAD-140F-4C30-85C9-088F2FBF5DF8}"/>
                    </a:ext>
                  </a:extLst>
                </p:cNvPr>
                <p:cNvGrpSpPr/>
                <p:nvPr/>
              </p:nvGrpSpPr>
              <p:grpSpPr>
                <a:xfrm>
                  <a:off x="467838" y="1676310"/>
                  <a:ext cx="4412720" cy="4565141"/>
                  <a:chOff x="236538" y="1465512"/>
                  <a:chExt cx="4129088" cy="4271713"/>
                </a:xfrm>
                <a:grpFill/>
              </p:grpSpPr>
              <p:sp>
                <p:nvSpPr>
                  <p:cNvPr id="67" name="Oval 66">
                    <a:extLst>
                      <a:ext uri="{FF2B5EF4-FFF2-40B4-BE49-F238E27FC236}">
                        <a16:creationId xmlns:a16="http://schemas.microsoft.com/office/drawing/2014/main" id="{19DC1ECC-0DE7-4ED0-BDEC-7DB93D081CDF}"/>
                      </a:ext>
                    </a:extLst>
                  </p:cNvPr>
                  <p:cNvSpPr/>
                  <p:nvPr/>
                </p:nvSpPr>
                <p:spPr>
                  <a:xfrm>
                    <a:off x="1298942" y="1465512"/>
                    <a:ext cx="2004281" cy="20021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8" name="Oval 67">
                    <a:extLst>
                      <a:ext uri="{FF2B5EF4-FFF2-40B4-BE49-F238E27FC236}">
                        <a16:creationId xmlns:a16="http://schemas.microsoft.com/office/drawing/2014/main" id="{DFB59F67-0028-4491-A2E1-493E591B0AE2}"/>
                      </a:ext>
                    </a:extLst>
                  </p:cNvPr>
                  <p:cNvSpPr/>
                  <p:nvPr/>
                </p:nvSpPr>
                <p:spPr>
                  <a:xfrm>
                    <a:off x="952501" y="3040063"/>
                    <a:ext cx="2697162" cy="26971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9" name="Rectangle 68">
                    <a:extLst>
                      <a:ext uri="{FF2B5EF4-FFF2-40B4-BE49-F238E27FC236}">
                        <a16:creationId xmlns:a16="http://schemas.microsoft.com/office/drawing/2014/main" id="{0948B706-E89B-45B6-AC80-02F06EC23D4E}"/>
                      </a:ext>
                    </a:extLst>
                  </p:cNvPr>
                  <p:cNvSpPr/>
                  <p:nvPr/>
                </p:nvSpPr>
                <p:spPr>
                  <a:xfrm>
                    <a:off x="236538" y="3960772"/>
                    <a:ext cx="4129088" cy="546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63" name="Freeform 62">
                  <a:extLst>
                    <a:ext uri="{FF2B5EF4-FFF2-40B4-BE49-F238E27FC236}">
                      <a16:creationId xmlns:a16="http://schemas.microsoft.com/office/drawing/2014/main" id="{0D60F44C-E1BC-47B5-A6CE-7B3D9F72ECF0}"/>
                    </a:ext>
                  </a:extLst>
                </p:cNvPr>
                <p:cNvSpPr/>
                <p:nvPr/>
              </p:nvSpPr>
              <p:spPr>
                <a:xfrm>
                  <a:off x="187626" y="4190533"/>
                  <a:ext cx="833361" cy="297321"/>
                </a:xfrm>
                <a:custGeom>
                  <a:avLst/>
                  <a:gdLst>
                    <a:gd name="connsiteX0" fmla="*/ 11219 w 891961"/>
                    <a:gd name="connsiteY0" fmla="*/ 0 h 297321"/>
                    <a:gd name="connsiteX1" fmla="*/ 594640 w 891961"/>
                    <a:gd name="connsiteY1" fmla="*/ 0 h 297321"/>
                    <a:gd name="connsiteX2" fmla="*/ 891961 w 891961"/>
                    <a:gd name="connsiteY2" fmla="*/ 297321 h 297321"/>
                    <a:gd name="connsiteX3" fmla="*/ 0 w 891961"/>
                    <a:gd name="connsiteY3" fmla="*/ 297321 h 297321"/>
                    <a:gd name="connsiteX4" fmla="*/ 11219 w 891961"/>
                    <a:gd name="connsiteY4" fmla="*/ 0 h 297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961" h="297321">
                      <a:moveTo>
                        <a:pt x="11219" y="0"/>
                      </a:moveTo>
                      <a:lnTo>
                        <a:pt x="594640" y="0"/>
                      </a:lnTo>
                      <a:lnTo>
                        <a:pt x="891961" y="297321"/>
                      </a:lnTo>
                      <a:lnTo>
                        <a:pt x="0" y="297321"/>
                      </a:lnTo>
                      <a:lnTo>
                        <a:pt x="1121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4" name="Freeform 63">
                  <a:extLst>
                    <a:ext uri="{FF2B5EF4-FFF2-40B4-BE49-F238E27FC236}">
                      <a16:creationId xmlns:a16="http://schemas.microsoft.com/office/drawing/2014/main" id="{D8B91E43-8BE3-4F2B-A109-4D1CBA9742F4}"/>
                    </a:ext>
                  </a:extLst>
                </p:cNvPr>
                <p:cNvSpPr/>
                <p:nvPr/>
              </p:nvSpPr>
              <p:spPr>
                <a:xfrm flipV="1">
                  <a:off x="187626" y="4889749"/>
                  <a:ext cx="824985" cy="297321"/>
                </a:xfrm>
                <a:custGeom>
                  <a:avLst/>
                  <a:gdLst>
                    <a:gd name="connsiteX0" fmla="*/ 11219 w 891961"/>
                    <a:gd name="connsiteY0" fmla="*/ 0 h 297321"/>
                    <a:gd name="connsiteX1" fmla="*/ 594640 w 891961"/>
                    <a:gd name="connsiteY1" fmla="*/ 0 h 297321"/>
                    <a:gd name="connsiteX2" fmla="*/ 891961 w 891961"/>
                    <a:gd name="connsiteY2" fmla="*/ 297321 h 297321"/>
                    <a:gd name="connsiteX3" fmla="*/ 0 w 891961"/>
                    <a:gd name="connsiteY3" fmla="*/ 297321 h 297321"/>
                    <a:gd name="connsiteX4" fmla="*/ 11219 w 891961"/>
                    <a:gd name="connsiteY4" fmla="*/ 0 h 297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961" h="297321">
                      <a:moveTo>
                        <a:pt x="11219" y="0"/>
                      </a:moveTo>
                      <a:lnTo>
                        <a:pt x="594640" y="0"/>
                      </a:lnTo>
                      <a:lnTo>
                        <a:pt x="891961" y="297321"/>
                      </a:lnTo>
                      <a:lnTo>
                        <a:pt x="0" y="297321"/>
                      </a:lnTo>
                      <a:lnTo>
                        <a:pt x="1121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5" name="Freeform 64">
                  <a:extLst>
                    <a:ext uri="{FF2B5EF4-FFF2-40B4-BE49-F238E27FC236}">
                      <a16:creationId xmlns:a16="http://schemas.microsoft.com/office/drawing/2014/main" id="{EBEB75E4-B356-4E26-86D2-38B38AC59E4A}"/>
                    </a:ext>
                  </a:extLst>
                </p:cNvPr>
                <p:cNvSpPr/>
                <p:nvPr/>
              </p:nvSpPr>
              <p:spPr>
                <a:xfrm flipH="1">
                  <a:off x="4257742" y="4190533"/>
                  <a:ext cx="820072" cy="297321"/>
                </a:xfrm>
                <a:custGeom>
                  <a:avLst/>
                  <a:gdLst>
                    <a:gd name="connsiteX0" fmla="*/ 11219 w 891961"/>
                    <a:gd name="connsiteY0" fmla="*/ 0 h 297321"/>
                    <a:gd name="connsiteX1" fmla="*/ 594640 w 891961"/>
                    <a:gd name="connsiteY1" fmla="*/ 0 h 297321"/>
                    <a:gd name="connsiteX2" fmla="*/ 891961 w 891961"/>
                    <a:gd name="connsiteY2" fmla="*/ 297321 h 297321"/>
                    <a:gd name="connsiteX3" fmla="*/ 0 w 891961"/>
                    <a:gd name="connsiteY3" fmla="*/ 297321 h 297321"/>
                    <a:gd name="connsiteX4" fmla="*/ 11219 w 891961"/>
                    <a:gd name="connsiteY4" fmla="*/ 0 h 297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961" h="297321">
                      <a:moveTo>
                        <a:pt x="11219" y="0"/>
                      </a:moveTo>
                      <a:lnTo>
                        <a:pt x="594640" y="0"/>
                      </a:lnTo>
                      <a:lnTo>
                        <a:pt x="891961" y="297321"/>
                      </a:lnTo>
                      <a:lnTo>
                        <a:pt x="0" y="297321"/>
                      </a:lnTo>
                      <a:lnTo>
                        <a:pt x="1121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6" name="Freeform 65">
                  <a:extLst>
                    <a:ext uri="{FF2B5EF4-FFF2-40B4-BE49-F238E27FC236}">
                      <a16:creationId xmlns:a16="http://schemas.microsoft.com/office/drawing/2014/main" id="{FD78D5C3-E036-42D7-B6E8-B96AC08BD34E}"/>
                    </a:ext>
                  </a:extLst>
                </p:cNvPr>
                <p:cNvSpPr/>
                <p:nvPr/>
              </p:nvSpPr>
              <p:spPr>
                <a:xfrm flipH="1" flipV="1">
                  <a:off x="4249366" y="4889749"/>
                  <a:ext cx="842242" cy="297321"/>
                </a:xfrm>
                <a:custGeom>
                  <a:avLst/>
                  <a:gdLst>
                    <a:gd name="connsiteX0" fmla="*/ 11219 w 891961"/>
                    <a:gd name="connsiteY0" fmla="*/ 0 h 297321"/>
                    <a:gd name="connsiteX1" fmla="*/ 594640 w 891961"/>
                    <a:gd name="connsiteY1" fmla="*/ 0 h 297321"/>
                    <a:gd name="connsiteX2" fmla="*/ 891961 w 891961"/>
                    <a:gd name="connsiteY2" fmla="*/ 297321 h 297321"/>
                    <a:gd name="connsiteX3" fmla="*/ 0 w 891961"/>
                    <a:gd name="connsiteY3" fmla="*/ 297321 h 297321"/>
                    <a:gd name="connsiteX4" fmla="*/ 11219 w 891961"/>
                    <a:gd name="connsiteY4" fmla="*/ 0 h 297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961" h="297321">
                      <a:moveTo>
                        <a:pt x="11219" y="0"/>
                      </a:moveTo>
                      <a:lnTo>
                        <a:pt x="594640" y="0"/>
                      </a:lnTo>
                      <a:lnTo>
                        <a:pt x="891961" y="297321"/>
                      </a:lnTo>
                      <a:lnTo>
                        <a:pt x="0" y="297321"/>
                      </a:lnTo>
                      <a:lnTo>
                        <a:pt x="1121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3084" name="TextBox 5">
                <a:extLst>
                  <a:ext uri="{FF2B5EF4-FFF2-40B4-BE49-F238E27FC236}">
                    <a16:creationId xmlns:a16="http://schemas.microsoft.com/office/drawing/2014/main" id="{C2C643D7-28A9-4ADD-A0EA-113F258F2CC1}"/>
                  </a:ext>
                </a:extLst>
              </p:cNvPr>
              <p:cNvSpPr txBox="1">
                <a:spLocks noChangeArrowheads="1"/>
              </p:cNvSpPr>
              <p:nvPr/>
            </p:nvSpPr>
            <p:spPr bwMode="auto">
              <a:xfrm>
                <a:off x="1836898" y="4226500"/>
                <a:ext cx="850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a:latin typeface="Sassoon Infant Rg" pitchFamily="50" charset="0"/>
                  </a:rPr>
                  <a:t>brrr…</a:t>
                </a:r>
              </a:p>
            </p:txBody>
          </p:sp>
          <p:sp>
            <p:nvSpPr>
              <p:cNvPr id="3085" name="TextBox 7">
                <a:extLst>
                  <a:ext uri="{FF2B5EF4-FFF2-40B4-BE49-F238E27FC236}">
                    <a16:creationId xmlns:a16="http://schemas.microsoft.com/office/drawing/2014/main" id="{721607EB-A117-4AB9-9038-D70939FBBC8F}"/>
                  </a:ext>
                </a:extLst>
              </p:cNvPr>
              <p:cNvSpPr txBox="1">
                <a:spLocks noChangeArrowheads="1"/>
              </p:cNvSpPr>
              <p:nvPr/>
            </p:nvSpPr>
            <p:spPr bwMode="auto">
              <a:xfrm>
                <a:off x="6089241" y="4216124"/>
                <a:ext cx="756595" cy="3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a:latin typeface="Sassoon Infant Rg" pitchFamily="50" charset="0"/>
                  </a:rPr>
                  <a:t>brrr….</a:t>
                </a:r>
              </a:p>
            </p:txBody>
          </p:sp>
          <p:sp>
            <p:nvSpPr>
              <p:cNvPr id="3086" name="TextBox 20">
                <a:extLst>
                  <a:ext uri="{FF2B5EF4-FFF2-40B4-BE49-F238E27FC236}">
                    <a16:creationId xmlns:a16="http://schemas.microsoft.com/office/drawing/2014/main" id="{7D4BD4A8-BD35-453E-BAB1-0C840A51CD75}"/>
                  </a:ext>
                </a:extLst>
              </p:cNvPr>
              <p:cNvSpPr txBox="1">
                <a:spLocks noChangeArrowheads="1"/>
              </p:cNvSpPr>
              <p:nvPr/>
            </p:nvSpPr>
            <p:spPr bwMode="auto">
              <a:xfrm>
                <a:off x="1823712" y="4910229"/>
                <a:ext cx="822378" cy="3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a:latin typeface="Sassoon Infant Rg" pitchFamily="50" charset="0"/>
                  </a:rPr>
                  <a:t>brrr…. </a:t>
                </a:r>
              </a:p>
            </p:txBody>
          </p:sp>
          <p:sp>
            <p:nvSpPr>
              <p:cNvPr id="3087" name="TextBox 23">
                <a:extLst>
                  <a:ext uri="{FF2B5EF4-FFF2-40B4-BE49-F238E27FC236}">
                    <a16:creationId xmlns:a16="http://schemas.microsoft.com/office/drawing/2014/main" id="{D9CD5FD1-3DA3-4D72-B8CC-B6D679939D53}"/>
                  </a:ext>
                </a:extLst>
              </p:cNvPr>
              <p:cNvSpPr txBox="1">
                <a:spLocks noChangeArrowheads="1"/>
              </p:cNvSpPr>
              <p:nvPr/>
            </p:nvSpPr>
            <p:spPr bwMode="auto">
              <a:xfrm>
                <a:off x="3733446" y="5962703"/>
                <a:ext cx="1258633" cy="35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600">
                    <a:latin typeface="Sassoon Infant Rg" pitchFamily="50" charset="0"/>
                  </a:rPr>
                  <a:t>hide in here!</a:t>
                </a:r>
              </a:p>
            </p:txBody>
          </p:sp>
          <p:sp>
            <p:nvSpPr>
              <p:cNvPr id="3088" name="TextBox 24">
                <a:extLst>
                  <a:ext uri="{FF2B5EF4-FFF2-40B4-BE49-F238E27FC236}">
                    <a16:creationId xmlns:a16="http://schemas.microsoft.com/office/drawing/2014/main" id="{F5F6816A-7846-4105-B461-3EA992914F36}"/>
                  </a:ext>
                </a:extLst>
              </p:cNvPr>
              <p:cNvSpPr txBox="1">
                <a:spLocks noChangeArrowheads="1"/>
              </p:cNvSpPr>
              <p:nvPr/>
            </p:nvSpPr>
            <p:spPr bwMode="auto">
              <a:xfrm>
                <a:off x="6101409" y="4934437"/>
                <a:ext cx="756595" cy="3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a:latin typeface="Sassoon Infant Rg" pitchFamily="50" charset="0"/>
                  </a:rPr>
                  <a:t>brrr….</a:t>
                </a:r>
              </a:p>
            </p:txBody>
          </p:sp>
          <p:sp>
            <p:nvSpPr>
              <p:cNvPr id="3089" name="Rectangle 47">
                <a:extLst>
                  <a:ext uri="{FF2B5EF4-FFF2-40B4-BE49-F238E27FC236}">
                    <a16:creationId xmlns:a16="http://schemas.microsoft.com/office/drawing/2014/main" id="{B341A030-B5D3-4523-B1AD-FE43AC65752D}"/>
                  </a:ext>
                </a:extLst>
              </p:cNvPr>
              <p:cNvSpPr>
                <a:spLocks noChangeArrowheads="1"/>
              </p:cNvSpPr>
              <p:nvPr/>
            </p:nvSpPr>
            <p:spPr bwMode="auto">
              <a:xfrm>
                <a:off x="3426588" y="1854141"/>
                <a:ext cx="1883276" cy="4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latin typeface="Sassoon Infant Rg" pitchFamily="50" charset="0"/>
                  </a:rPr>
                  <a:t>cold outside.</a:t>
                </a:r>
              </a:p>
            </p:txBody>
          </p:sp>
          <p:sp>
            <p:nvSpPr>
              <p:cNvPr id="3090" name="Rectangle 48">
                <a:extLst>
                  <a:ext uri="{FF2B5EF4-FFF2-40B4-BE49-F238E27FC236}">
                    <a16:creationId xmlns:a16="http://schemas.microsoft.com/office/drawing/2014/main" id="{1D4A9BEC-783F-42B9-AFE1-948B8ABA6358}"/>
                  </a:ext>
                </a:extLst>
              </p:cNvPr>
              <p:cNvSpPr>
                <a:spLocks noChangeArrowheads="1"/>
              </p:cNvSpPr>
              <p:nvPr/>
            </p:nvSpPr>
            <p:spPr bwMode="auto">
              <a:xfrm>
                <a:off x="3388820" y="2128343"/>
                <a:ext cx="1975885" cy="38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a:latin typeface="Sassoon Infant Rg" pitchFamily="50" charset="0"/>
                  </a:rPr>
                  <a:t>I don’t want to go</a:t>
                </a:r>
              </a:p>
            </p:txBody>
          </p:sp>
          <p:sp>
            <p:nvSpPr>
              <p:cNvPr id="3091" name="Rectangle 49">
                <a:extLst>
                  <a:ext uri="{FF2B5EF4-FFF2-40B4-BE49-F238E27FC236}">
                    <a16:creationId xmlns:a16="http://schemas.microsoft.com/office/drawing/2014/main" id="{B40B9947-59F4-49E1-AC96-558732ADEEC0}"/>
                  </a:ext>
                </a:extLst>
              </p:cNvPr>
              <p:cNvSpPr>
                <a:spLocks noChangeArrowheads="1"/>
              </p:cNvSpPr>
              <p:nvPr/>
            </p:nvSpPr>
            <p:spPr bwMode="auto">
              <a:xfrm>
                <a:off x="3245580" y="2369669"/>
                <a:ext cx="2245291" cy="4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latin typeface="Sassoon Infant Rg" pitchFamily="50" charset="0"/>
                  </a:rPr>
                  <a:t>outdoors and play.</a:t>
                </a:r>
              </a:p>
            </p:txBody>
          </p:sp>
          <p:sp>
            <p:nvSpPr>
              <p:cNvPr id="3092" name="Rectangle 50">
                <a:extLst>
                  <a:ext uri="{FF2B5EF4-FFF2-40B4-BE49-F238E27FC236}">
                    <a16:creationId xmlns:a16="http://schemas.microsoft.com/office/drawing/2014/main" id="{F6EA06D7-C1E8-43BE-9C4C-DAA1E99CBE99}"/>
                  </a:ext>
                </a:extLst>
              </p:cNvPr>
              <p:cNvSpPr>
                <a:spLocks noChangeArrowheads="1"/>
              </p:cNvSpPr>
              <p:nvPr/>
            </p:nvSpPr>
            <p:spPr bwMode="auto">
              <a:xfrm>
                <a:off x="3182990" y="2585982"/>
                <a:ext cx="2359547" cy="55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a:latin typeface="Sassoon Infant Rg" pitchFamily="50" charset="0"/>
                  </a:rPr>
                  <a:t>But mum says</a:t>
                </a:r>
              </a:p>
            </p:txBody>
          </p:sp>
          <p:sp>
            <p:nvSpPr>
              <p:cNvPr id="3093" name="Rectangle 52">
                <a:extLst>
                  <a:ext uri="{FF2B5EF4-FFF2-40B4-BE49-F238E27FC236}">
                    <a16:creationId xmlns:a16="http://schemas.microsoft.com/office/drawing/2014/main" id="{D77E9643-61D6-4C2F-ABE5-3E219669B57D}"/>
                  </a:ext>
                </a:extLst>
              </p:cNvPr>
              <p:cNvSpPr>
                <a:spLocks noChangeArrowheads="1"/>
              </p:cNvSpPr>
              <p:nvPr/>
            </p:nvSpPr>
            <p:spPr bwMode="auto">
              <a:xfrm>
                <a:off x="3423323" y="2944494"/>
                <a:ext cx="1938782" cy="68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600">
                    <a:latin typeface="Sassoon Infant Rg" pitchFamily="50" charset="0"/>
                  </a:rPr>
                  <a:t>I have to</a:t>
                </a:r>
              </a:p>
            </p:txBody>
          </p:sp>
          <p:sp>
            <p:nvSpPr>
              <p:cNvPr id="3094" name="Rectangle 53">
                <a:extLst>
                  <a:ext uri="{FF2B5EF4-FFF2-40B4-BE49-F238E27FC236}">
                    <a16:creationId xmlns:a16="http://schemas.microsoft.com/office/drawing/2014/main" id="{0A2A5A69-F11B-42E8-8429-E5C57E7234F7}"/>
                  </a:ext>
                </a:extLst>
              </p:cNvPr>
              <p:cNvSpPr>
                <a:spLocks noChangeArrowheads="1"/>
              </p:cNvSpPr>
              <p:nvPr/>
            </p:nvSpPr>
            <p:spPr bwMode="auto">
              <a:xfrm>
                <a:off x="3152830" y="3804919"/>
                <a:ext cx="246382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latin typeface="Sassoon Infant Rg" pitchFamily="50" charset="0"/>
                  </a:rPr>
                  <a:t>It’s starting to </a:t>
                </a:r>
                <a:r>
                  <a:rPr lang="en-GB" altLang="en-US" sz="2400">
                    <a:latin typeface="Sassoon Infant Rg" pitchFamily="50" charset="0"/>
                  </a:rPr>
                  <a:t>snow</a:t>
                </a:r>
              </a:p>
            </p:txBody>
          </p:sp>
          <p:sp>
            <p:nvSpPr>
              <p:cNvPr id="3095" name="Rectangle 54">
                <a:extLst>
                  <a:ext uri="{FF2B5EF4-FFF2-40B4-BE49-F238E27FC236}">
                    <a16:creationId xmlns:a16="http://schemas.microsoft.com/office/drawing/2014/main" id="{DC8924D1-BBB8-487C-939B-48D18CBB4BA9}"/>
                  </a:ext>
                </a:extLst>
              </p:cNvPr>
              <p:cNvSpPr>
                <a:spLocks noChangeArrowheads="1"/>
              </p:cNvSpPr>
              <p:nvPr/>
            </p:nvSpPr>
            <p:spPr bwMode="auto">
              <a:xfrm>
                <a:off x="2909233" y="4238519"/>
                <a:ext cx="2939395" cy="4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latin typeface="Sassoon Infant Rg" pitchFamily="50" charset="0"/>
                  </a:rPr>
                  <a:t>and I’m going to freeze –</a:t>
                </a:r>
              </a:p>
            </p:txBody>
          </p:sp>
          <p:sp>
            <p:nvSpPr>
              <p:cNvPr id="3096" name="Rectangle 55">
                <a:extLst>
                  <a:ext uri="{FF2B5EF4-FFF2-40B4-BE49-F238E27FC236}">
                    <a16:creationId xmlns:a16="http://schemas.microsoft.com/office/drawing/2014/main" id="{5CB7E24A-5AE6-4641-B063-D659BF54E7E3}"/>
                  </a:ext>
                </a:extLst>
              </p:cNvPr>
              <p:cNvSpPr>
                <a:spLocks noChangeArrowheads="1"/>
              </p:cNvSpPr>
              <p:nvPr/>
            </p:nvSpPr>
            <p:spPr bwMode="auto">
              <a:xfrm>
                <a:off x="2093558" y="4530538"/>
                <a:ext cx="4630785" cy="4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000">
                    <a:latin typeface="Sassoon Infant Rg" pitchFamily="50" charset="0"/>
                  </a:rPr>
                  <a:t>I hate playing outside on days like these.</a:t>
                </a:r>
                <a:endParaRPr lang="en-GB" altLang="en-US" sz="2000"/>
              </a:p>
            </p:txBody>
          </p:sp>
          <p:sp>
            <p:nvSpPr>
              <p:cNvPr id="3097" name="Rectangle 56">
                <a:extLst>
                  <a:ext uri="{FF2B5EF4-FFF2-40B4-BE49-F238E27FC236}">
                    <a16:creationId xmlns:a16="http://schemas.microsoft.com/office/drawing/2014/main" id="{8383A9FD-14B9-467F-8730-94313071ED64}"/>
                  </a:ext>
                </a:extLst>
              </p:cNvPr>
              <p:cNvSpPr>
                <a:spLocks noChangeArrowheads="1"/>
              </p:cNvSpPr>
              <p:nvPr/>
            </p:nvSpPr>
            <p:spPr bwMode="auto">
              <a:xfrm>
                <a:off x="2837478" y="4844669"/>
                <a:ext cx="3114255" cy="404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900">
                    <a:latin typeface="Sassoon Infant Rg" pitchFamily="50" charset="0"/>
                  </a:rPr>
                  <a:t>But wait a sec, I’ve had the </a:t>
                </a:r>
              </a:p>
            </p:txBody>
          </p:sp>
          <p:sp>
            <p:nvSpPr>
              <p:cNvPr id="3098" name="Rectangle 57">
                <a:extLst>
                  <a:ext uri="{FF2B5EF4-FFF2-40B4-BE49-F238E27FC236}">
                    <a16:creationId xmlns:a16="http://schemas.microsoft.com/office/drawing/2014/main" id="{D78AA8ED-6228-402D-BD2F-E08C7631A48E}"/>
                  </a:ext>
                </a:extLst>
              </p:cNvPr>
              <p:cNvSpPr>
                <a:spLocks noChangeArrowheads="1"/>
              </p:cNvSpPr>
              <p:nvPr/>
            </p:nvSpPr>
            <p:spPr bwMode="auto">
              <a:xfrm>
                <a:off x="2945052" y="5144411"/>
                <a:ext cx="2811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700">
                    <a:latin typeface="Sassoon Infant Rg" pitchFamily="50" charset="0"/>
                  </a:rPr>
                  <a:t>most amazing, brilliant idea!</a:t>
                </a:r>
              </a:p>
            </p:txBody>
          </p:sp>
          <p:sp>
            <p:nvSpPr>
              <p:cNvPr id="3099" name="Rectangle 58">
                <a:extLst>
                  <a:ext uri="{FF2B5EF4-FFF2-40B4-BE49-F238E27FC236}">
                    <a16:creationId xmlns:a16="http://schemas.microsoft.com/office/drawing/2014/main" id="{B624BA15-7B17-48CE-A25D-176BA629A7CA}"/>
                  </a:ext>
                </a:extLst>
              </p:cNvPr>
              <p:cNvSpPr>
                <a:spLocks noChangeArrowheads="1"/>
              </p:cNvSpPr>
              <p:nvPr/>
            </p:nvSpPr>
            <p:spPr bwMode="auto">
              <a:xfrm>
                <a:off x="3101162" y="5369590"/>
                <a:ext cx="2536422" cy="46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300">
                    <a:latin typeface="Sassoon Infant Rg" pitchFamily="50" charset="0"/>
                  </a:rPr>
                  <a:t>I’ll cover myself up</a:t>
                </a:r>
              </a:p>
            </p:txBody>
          </p:sp>
          <p:sp>
            <p:nvSpPr>
              <p:cNvPr id="3100" name="Rectangle 59">
                <a:extLst>
                  <a:ext uri="{FF2B5EF4-FFF2-40B4-BE49-F238E27FC236}">
                    <a16:creationId xmlns:a16="http://schemas.microsoft.com/office/drawing/2014/main" id="{73626C1F-82A3-4AFC-928C-9C5B7A70EA8A}"/>
                  </a:ext>
                </a:extLst>
              </p:cNvPr>
              <p:cNvSpPr>
                <a:spLocks noChangeArrowheads="1"/>
              </p:cNvSpPr>
              <p:nvPr/>
            </p:nvSpPr>
            <p:spPr bwMode="auto">
              <a:xfrm>
                <a:off x="3284173" y="5600899"/>
                <a:ext cx="2199549" cy="55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400">
                    <a:latin typeface="Sassoon Infant Rg" pitchFamily="50" charset="0"/>
                  </a:rPr>
                  <a:t>with</a:t>
                </a:r>
                <a:r>
                  <a:rPr lang="en-GB" altLang="en-US">
                    <a:latin typeface="Sassoon Infant Rg" pitchFamily="50" charset="0"/>
                  </a:rPr>
                  <a:t> </a:t>
                </a:r>
                <a:r>
                  <a:rPr lang="en-GB" altLang="en-US" sz="1800">
                    <a:latin typeface="Sassoon Infant Rg" pitchFamily="50" charset="0"/>
                  </a:rPr>
                  <a:t>snow and I’ll </a:t>
                </a:r>
              </a:p>
            </p:txBody>
          </p:sp>
          <p:sp>
            <p:nvSpPr>
              <p:cNvPr id="3101" name="Rectangle 60">
                <a:extLst>
                  <a:ext uri="{FF2B5EF4-FFF2-40B4-BE49-F238E27FC236}">
                    <a16:creationId xmlns:a16="http://schemas.microsoft.com/office/drawing/2014/main" id="{6393D8B5-0FE8-4800-8D6B-98B788D7D3E7}"/>
                  </a:ext>
                </a:extLst>
              </p:cNvPr>
              <p:cNvSpPr>
                <a:spLocks noChangeArrowheads="1"/>
              </p:cNvSpPr>
              <p:nvPr/>
            </p:nvSpPr>
            <p:spPr bwMode="auto">
              <a:xfrm>
                <a:off x="3557744" y="3372246"/>
                <a:ext cx="1553146" cy="6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200">
                    <a:latin typeface="Sassoon Infant Rg" pitchFamily="50" charset="0"/>
                  </a:rPr>
                  <a:t>anyway</a:t>
                </a:r>
              </a:p>
            </p:txBody>
          </p:sp>
        </p:grpSp>
        <p:sp>
          <p:nvSpPr>
            <p:cNvPr id="3082" name="Rectangle 42">
              <a:extLst>
                <a:ext uri="{FF2B5EF4-FFF2-40B4-BE49-F238E27FC236}">
                  <a16:creationId xmlns:a16="http://schemas.microsoft.com/office/drawing/2014/main" id="{E5E68D4B-926F-4C1A-9E6D-09E10C5D3867}"/>
                </a:ext>
              </a:extLst>
            </p:cNvPr>
            <p:cNvSpPr>
              <a:spLocks noChangeArrowheads="1"/>
            </p:cNvSpPr>
            <p:nvPr/>
          </p:nvSpPr>
          <p:spPr bwMode="auto">
            <a:xfrm>
              <a:off x="2222958" y="2000149"/>
              <a:ext cx="44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a:latin typeface="Sassoon Infant Rg" pitchFamily="50" charset="0"/>
                </a:rPr>
                <a:t>It’s</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5">
            <a:extLst>
              <a:ext uri="{FF2B5EF4-FFF2-40B4-BE49-F238E27FC236}">
                <a16:creationId xmlns:a16="http://schemas.microsoft.com/office/drawing/2014/main" id="{2DFC8279-39F1-4371-8DA7-352E6899F916}"/>
              </a:ext>
            </a:extLst>
          </p:cNvPr>
          <p:cNvSpPr txBox="1">
            <a:spLocks noChangeArrowheads="1"/>
          </p:cNvSpPr>
          <p:nvPr/>
        </p:nvSpPr>
        <p:spPr bwMode="auto">
          <a:xfrm>
            <a:off x="1760538" y="122238"/>
            <a:ext cx="8737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600">
                <a:solidFill>
                  <a:srgbClr val="FF0000"/>
                </a:solidFill>
                <a:latin typeface="Special Elite" pitchFamily="2" charset="0"/>
              </a:rPr>
              <a:t>Shape Poem Features</a:t>
            </a:r>
          </a:p>
        </p:txBody>
      </p:sp>
      <p:sp>
        <p:nvSpPr>
          <p:cNvPr id="4099" name="TextBox 1">
            <a:extLst>
              <a:ext uri="{FF2B5EF4-FFF2-40B4-BE49-F238E27FC236}">
                <a16:creationId xmlns:a16="http://schemas.microsoft.com/office/drawing/2014/main" id="{A30179AF-D360-4FF5-A93C-F324196D91D6}"/>
              </a:ext>
            </a:extLst>
          </p:cNvPr>
          <p:cNvSpPr txBox="1">
            <a:spLocks noChangeArrowheads="1"/>
          </p:cNvSpPr>
          <p:nvPr/>
        </p:nvSpPr>
        <p:spPr bwMode="auto">
          <a:xfrm>
            <a:off x="1860550" y="828675"/>
            <a:ext cx="8161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a:latin typeface="Sassoon Infant Rg" pitchFamily="50" charset="0"/>
                <a:cs typeface="Sassoon Infant Rg" pitchFamily="50" charset="0"/>
              </a:rPr>
              <a:t>What did you notice?</a:t>
            </a:r>
          </a:p>
        </p:txBody>
      </p:sp>
      <p:grpSp>
        <p:nvGrpSpPr>
          <p:cNvPr id="4100" name="Group 14">
            <a:extLst>
              <a:ext uri="{FF2B5EF4-FFF2-40B4-BE49-F238E27FC236}">
                <a16:creationId xmlns:a16="http://schemas.microsoft.com/office/drawing/2014/main" id="{0D97079D-344C-4F04-B9D1-F715E083DA79}"/>
              </a:ext>
            </a:extLst>
          </p:cNvPr>
          <p:cNvGrpSpPr>
            <a:grpSpLocks/>
          </p:cNvGrpSpPr>
          <p:nvPr/>
        </p:nvGrpSpPr>
        <p:grpSpPr bwMode="auto">
          <a:xfrm rot="21353948">
            <a:off x="1730376" y="1606550"/>
            <a:ext cx="4951413" cy="2586038"/>
            <a:chOff x="325054" y="2872897"/>
            <a:chExt cx="4951047" cy="2584903"/>
          </a:xfrm>
        </p:grpSpPr>
        <p:sp>
          <p:nvSpPr>
            <p:cNvPr id="16" name="TextBox 15">
              <a:extLst>
                <a:ext uri="{FF2B5EF4-FFF2-40B4-BE49-F238E27FC236}">
                  <a16:creationId xmlns:a16="http://schemas.microsoft.com/office/drawing/2014/main" id="{0FE89D62-33BD-4554-A48E-815719F7A619}"/>
                </a:ext>
              </a:extLst>
            </p:cNvPr>
            <p:cNvSpPr txBox="1"/>
            <p:nvPr/>
          </p:nvSpPr>
          <p:spPr bwMode="auto">
            <a:xfrm>
              <a:off x="325054" y="2872897"/>
              <a:ext cx="4951047" cy="2584903"/>
            </a:xfrm>
            <a:prstGeom prst="rect">
              <a:avLst/>
            </a:prstGeom>
            <a:solidFill>
              <a:srgbClr val="FFFFCC"/>
            </a:solidFill>
            <a:ln w="9525">
              <a:noFill/>
            </a:ln>
            <a:effectLst>
              <a:outerShdw blurRad="50800" dist="38100" dir="2700000" algn="tl" rotWithShape="0">
                <a:prstClr val="black">
                  <a:alpha val="40000"/>
                </a:prstClr>
              </a:outerShdw>
            </a:effectLst>
          </p:spPr>
          <p:txBody>
            <a:bodyPr>
              <a:spAutoFit/>
            </a:bodyPr>
            <a:lstStyle/>
            <a:p>
              <a:pPr>
                <a:lnSpc>
                  <a:spcPct val="150000"/>
                </a:lnSpc>
                <a:defRPr/>
              </a:pPr>
              <a:r>
                <a:rPr lang="en-GB">
                  <a:latin typeface="Sassoon Infant Rg" panose="02000503030000020003" pitchFamily="50" charset="0"/>
                  <a:ea typeface="Sassoon Infant Rg" panose="02000503030000020003" pitchFamily="50" charset="0"/>
                </a:rPr>
                <a:t>Think about:</a:t>
              </a:r>
            </a:p>
            <a:p>
              <a:pPr>
                <a:lnSpc>
                  <a:spcPct val="150000"/>
                </a:lnSpc>
                <a:defRPr/>
              </a:pPr>
              <a:r>
                <a:rPr lang="en-GB">
                  <a:latin typeface="Sassoon Infant Rg" panose="02000503030000020003" pitchFamily="50" charset="0"/>
                  <a:ea typeface="Sassoon Infant Rg" panose="02000503030000020003" pitchFamily="50" charset="0"/>
                </a:rPr>
                <a:t>the position of the words or phrases</a:t>
              </a:r>
            </a:p>
            <a:p>
              <a:pPr>
                <a:lnSpc>
                  <a:spcPct val="150000"/>
                </a:lnSpc>
                <a:defRPr/>
              </a:pPr>
              <a:r>
                <a:rPr lang="en-GB">
                  <a:latin typeface="Sassoon Infant Rg" panose="02000503030000020003" pitchFamily="50" charset="0"/>
                  <a:ea typeface="Sassoon Infant Rg" panose="02000503030000020003" pitchFamily="50" charset="0"/>
                </a:rPr>
                <a:t>any colours the poet has used</a:t>
              </a:r>
            </a:p>
            <a:p>
              <a:pPr>
                <a:lnSpc>
                  <a:spcPct val="150000"/>
                </a:lnSpc>
                <a:defRPr/>
              </a:pPr>
              <a:r>
                <a:rPr lang="en-GB">
                  <a:latin typeface="Sassoon Infant Rg" panose="02000503030000020003" pitchFamily="50" charset="0"/>
                  <a:ea typeface="Sassoon Infant Rg" panose="02000503030000020003" pitchFamily="50" charset="0"/>
                </a:rPr>
                <a:t>the shape the poem makes</a:t>
              </a:r>
            </a:p>
            <a:p>
              <a:pPr>
                <a:lnSpc>
                  <a:spcPct val="150000"/>
                </a:lnSpc>
                <a:defRPr/>
              </a:pPr>
              <a:r>
                <a:rPr lang="en-GB">
                  <a:latin typeface="Sassoon Infant Rg" panose="02000503030000020003" pitchFamily="50" charset="0"/>
                  <a:ea typeface="Sassoon Infant Rg" panose="02000503030000020003" pitchFamily="50" charset="0"/>
                </a:rPr>
                <a:t>Shape poems are often written as ‘free’ verse </a:t>
              </a:r>
            </a:p>
            <a:p>
              <a:pPr>
                <a:lnSpc>
                  <a:spcPct val="150000"/>
                </a:lnSpc>
                <a:defRPr/>
              </a:pPr>
              <a:r>
                <a:rPr lang="en-GB">
                  <a:latin typeface="Sassoon Infant Rg" panose="02000503030000020003" pitchFamily="50" charset="0"/>
                  <a:ea typeface="Sassoon Infant Rg" panose="02000503030000020003" pitchFamily="50" charset="0"/>
                </a:rPr>
                <a:t>– they don’t have to rhyme!</a:t>
              </a:r>
            </a:p>
          </p:txBody>
        </p:sp>
        <p:sp>
          <p:nvSpPr>
            <p:cNvPr id="17" name="Oval 16">
              <a:extLst>
                <a:ext uri="{FF2B5EF4-FFF2-40B4-BE49-F238E27FC236}">
                  <a16:creationId xmlns:a16="http://schemas.microsoft.com/office/drawing/2014/main" id="{233C159A-BFFF-408D-895C-7446F2AC872E}"/>
                </a:ext>
              </a:extLst>
            </p:cNvPr>
            <p:cNvSpPr/>
            <p:nvPr/>
          </p:nvSpPr>
          <p:spPr>
            <a:xfrm>
              <a:off x="2517088" y="3088859"/>
              <a:ext cx="251883" cy="251883"/>
            </a:xfrm>
            <a:prstGeom prst="ellipse">
              <a:avLst/>
            </a:prstGeom>
            <a:solidFill>
              <a:srgbClr val="FFCC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101" name="Group 14">
            <a:extLst>
              <a:ext uri="{FF2B5EF4-FFF2-40B4-BE49-F238E27FC236}">
                <a16:creationId xmlns:a16="http://schemas.microsoft.com/office/drawing/2014/main" id="{390068E0-D957-4124-8C79-B4FA62589793}"/>
              </a:ext>
            </a:extLst>
          </p:cNvPr>
          <p:cNvGrpSpPr>
            <a:grpSpLocks/>
          </p:cNvGrpSpPr>
          <p:nvPr/>
        </p:nvGrpSpPr>
        <p:grpSpPr bwMode="auto">
          <a:xfrm>
            <a:off x="6253163" y="2081214"/>
            <a:ext cx="4056062" cy="2135187"/>
            <a:chOff x="295558" y="2958646"/>
            <a:chExt cx="4055518" cy="2134854"/>
          </a:xfrm>
        </p:grpSpPr>
        <p:sp>
          <p:nvSpPr>
            <p:cNvPr id="19" name="TextBox 18">
              <a:extLst>
                <a:ext uri="{FF2B5EF4-FFF2-40B4-BE49-F238E27FC236}">
                  <a16:creationId xmlns:a16="http://schemas.microsoft.com/office/drawing/2014/main" id="{BE05FDAD-6420-48F8-86ED-3BD013A07B27}"/>
                </a:ext>
              </a:extLst>
            </p:cNvPr>
            <p:cNvSpPr txBox="1"/>
            <p:nvPr/>
          </p:nvSpPr>
          <p:spPr bwMode="auto">
            <a:xfrm>
              <a:off x="295558" y="2958646"/>
              <a:ext cx="4055518" cy="2134854"/>
            </a:xfrm>
            <a:prstGeom prst="rect">
              <a:avLst/>
            </a:prstGeom>
            <a:solidFill>
              <a:schemeClr val="accent1">
                <a:lumMod val="20000"/>
                <a:lumOff val="80000"/>
              </a:schemeClr>
            </a:solidFill>
            <a:ln w="9525">
              <a:noFill/>
            </a:ln>
            <a:effectLst>
              <a:outerShdw blurRad="50800" dist="38100" dir="2700000" algn="tl" rotWithShape="0">
                <a:prstClr val="black">
                  <a:alpha val="40000"/>
                </a:prstClr>
              </a:outerShdw>
            </a:effectLst>
          </p:spPr>
          <p:txBody>
            <a:bodyPr>
              <a:spAutoFit/>
            </a:bodyPr>
            <a:lstStyle/>
            <a:p>
              <a:pPr>
                <a:lnSpc>
                  <a:spcPct val="150000"/>
                </a:lnSpc>
                <a:defRPr/>
              </a:pPr>
              <a:endParaRPr lang="en-GB">
                <a:latin typeface="Sassoon Infant Rg" panose="02000503030000020003" pitchFamily="50" charset="0"/>
                <a:ea typeface="Sassoon Infant Rg" panose="02000503030000020003" pitchFamily="50" charset="0"/>
              </a:endParaRPr>
            </a:p>
            <a:p>
              <a:pPr>
                <a:lnSpc>
                  <a:spcPct val="150000"/>
                </a:lnSpc>
                <a:defRPr/>
              </a:pPr>
              <a:r>
                <a:rPr lang="en-GB">
                  <a:latin typeface="Sassoon Infant Rg" panose="02000503030000020003" pitchFamily="50" charset="0"/>
                  <a:ea typeface="Sassoon Infant Rg" panose="02000503030000020003" pitchFamily="50" charset="0"/>
                </a:rPr>
                <a:t>Some shape poems (like ‘The Snowman’) are written inside a very light outline of a shape.  The words have to be different sizes to fill the shape up just right!</a:t>
              </a:r>
            </a:p>
          </p:txBody>
        </p:sp>
        <p:sp>
          <p:nvSpPr>
            <p:cNvPr id="20" name="Oval 19">
              <a:extLst>
                <a:ext uri="{FF2B5EF4-FFF2-40B4-BE49-F238E27FC236}">
                  <a16:creationId xmlns:a16="http://schemas.microsoft.com/office/drawing/2014/main" id="{64A4C91F-8540-44C9-8A72-6A27A03847B4}"/>
                </a:ext>
              </a:extLst>
            </p:cNvPr>
            <p:cNvSpPr/>
            <p:nvPr/>
          </p:nvSpPr>
          <p:spPr>
            <a:xfrm>
              <a:off x="2170629" y="3091317"/>
              <a:ext cx="251883" cy="251883"/>
            </a:xfrm>
            <a:prstGeom prst="ellipse">
              <a:avLst/>
            </a:prstGeom>
            <a:solidFill>
              <a:srgbClr val="FFCC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102" name="Group 14">
            <a:extLst>
              <a:ext uri="{FF2B5EF4-FFF2-40B4-BE49-F238E27FC236}">
                <a16:creationId xmlns:a16="http://schemas.microsoft.com/office/drawing/2014/main" id="{EC078E01-DE00-4511-A08A-B192CA0EA288}"/>
              </a:ext>
            </a:extLst>
          </p:cNvPr>
          <p:cNvGrpSpPr>
            <a:grpSpLocks/>
          </p:cNvGrpSpPr>
          <p:nvPr/>
        </p:nvGrpSpPr>
        <p:grpSpPr bwMode="auto">
          <a:xfrm>
            <a:off x="4225926" y="4529139"/>
            <a:ext cx="3603625" cy="1755775"/>
            <a:chOff x="295558" y="2958646"/>
            <a:chExt cx="3603455" cy="1754042"/>
          </a:xfrm>
        </p:grpSpPr>
        <p:sp>
          <p:nvSpPr>
            <p:cNvPr id="24" name="TextBox 23">
              <a:extLst>
                <a:ext uri="{FF2B5EF4-FFF2-40B4-BE49-F238E27FC236}">
                  <a16:creationId xmlns:a16="http://schemas.microsoft.com/office/drawing/2014/main" id="{EFCD13C8-18BF-48DF-9EFB-9722C7AB8C81}"/>
                </a:ext>
              </a:extLst>
            </p:cNvPr>
            <p:cNvSpPr txBox="1"/>
            <p:nvPr/>
          </p:nvSpPr>
          <p:spPr bwMode="auto">
            <a:xfrm>
              <a:off x="295558" y="2958646"/>
              <a:ext cx="3603455" cy="1754042"/>
            </a:xfrm>
            <a:prstGeom prst="rect">
              <a:avLst/>
            </a:prstGeom>
            <a:solidFill>
              <a:schemeClr val="accent6">
                <a:lumMod val="20000"/>
                <a:lumOff val="80000"/>
              </a:schemeClr>
            </a:solidFill>
            <a:ln w="9525">
              <a:noFill/>
            </a:ln>
            <a:effectLst>
              <a:outerShdw blurRad="50800" dist="38100" dir="2700000" algn="tl" rotWithShape="0">
                <a:prstClr val="black">
                  <a:alpha val="40000"/>
                </a:prstClr>
              </a:outerShdw>
            </a:effectLst>
          </p:spPr>
          <p:txBody>
            <a:bodyPr>
              <a:spAutoFit/>
            </a:bodyPr>
            <a:lstStyle/>
            <a:p>
              <a:pPr>
                <a:lnSpc>
                  <a:spcPct val="150000"/>
                </a:lnSpc>
                <a:defRPr/>
              </a:pPr>
              <a:endParaRPr lang="en-GB">
                <a:latin typeface="Sassoon Infant Rg" panose="02000503030000020003" pitchFamily="50" charset="0"/>
                <a:ea typeface="Sassoon Infant Rg" panose="02000503030000020003" pitchFamily="50" charset="0"/>
              </a:endParaRPr>
            </a:p>
            <a:p>
              <a:pPr>
                <a:lnSpc>
                  <a:spcPct val="150000"/>
                </a:lnSpc>
                <a:defRPr/>
              </a:pPr>
              <a:r>
                <a:rPr lang="en-GB">
                  <a:latin typeface="Sassoon Infant Rg" panose="02000503030000020003" pitchFamily="50" charset="0"/>
                  <a:ea typeface="Sassoon Infant Rg" panose="02000503030000020003" pitchFamily="50" charset="0"/>
                </a:rPr>
                <a:t>Other shape poems (like ‘Star’) follow the outline of a shape, so the words make the edges.</a:t>
              </a:r>
            </a:p>
          </p:txBody>
        </p:sp>
        <p:sp>
          <p:nvSpPr>
            <p:cNvPr id="25" name="Oval 24">
              <a:extLst>
                <a:ext uri="{FF2B5EF4-FFF2-40B4-BE49-F238E27FC236}">
                  <a16:creationId xmlns:a16="http://schemas.microsoft.com/office/drawing/2014/main" id="{F11B5B95-4967-46CA-9946-49B75081A18D}"/>
                </a:ext>
              </a:extLst>
            </p:cNvPr>
            <p:cNvSpPr/>
            <p:nvPr/>
          </p:nvSpPr>
          <p:spPr>
            <a:xfrm>
              <a:off x="2170629" y="3091317"/>
              <a:ext cx="251883" cy="251883"/>
            </a:xfrm>
            <a:prstGeom prst="ellipse">
              <a:avLst/>
            </a:prstGeom>
            <a:solidFill>
              <a:srgbClr val="FFCC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a:extLst>
              <a:ext uri="{FF2B5EF4-FFF2-40B4-BE49-F238E27FC236}">
                <a16:creationId xmlns:a16="http://schemas.microsoft.com/office/drawing/2014/main" id="{C3B3CC34-F3D5-4FCF-A0AC-40B1074899CD}"/>
              </a:ext>
            </a:extLst>
          </p:cNvPr>
          <p:cNvSpPr txBox="1">
            <a:spLocks noChangeArrowheads="1"/>
          </p:cNvSpPr>
          <p:nvPr/>
        </p:nvSpPr>
        <p:spPr bwMode="auto">
          <a:xfrm>
            <a:off x="1760538" y="104776"/>
            <a:ext cx="873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600">
                <a:solidFill>
                  <a:srgbClr val="FF0000"/>
                </a:solidFill>
                <a:latin typeface="Special Elite" pitchFamily="2" charset="0"/>
              </a:rPr>
              <a:t>Your Turn!</a:t>
            </a:r>
          </a:p>
        </p:txBody>
      </p:sp>
      <p:sp>
        <p:nvSpPr>
          <p:cNvPr id="5123" name="TextBox 6">
            <a:extLst>
              <a:ext uri="{FF2B5EF4-FFF2-40B4-BE49-F238E27FC236}">
                <a16:creationId xmlns:a16="http://schemas.microsoft.com/office/drawing/2014/main" id="{9981BF87-9AED-4D2C-BBF7-6B27F34FD956}"/>
              </a:ext>
            </a:extLst>
          </p:cNvPr>
          <p:cNvSpPr txBox="1">
            <a:spLocks noChangeArrowheads="1"/>
          </p:cNvSpPr>
          <p:nvPr/>
        </p:nvSpPr>
        <p:spPr bwMode="auto">
          <a:xfrm>
            <a:off x="1830388" y="763589"/>
            <a:ext cx="8659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a:latin typeface="Sassoon Infant Rg" pitchFamily="50" charset="0"/>
                <a:cs typeface="Sassoon Infant Rg" pitchFamily="50" charset="0"/>
              </a:rPr>
              <a:t>Have a look at these poems. How could you make one into a brilliant shape poem?</a:t>
            </a:r>
          </a:p>
        </p:txBody>
      </p:sp>
      <p:sp>
        <p:nvSpPr>
          <p:cNvPr id="9" name="Text Box 2">
            <a:extLst>
              <a:ext uri="{FF2B5EF4-FFF2-40B4-BE49-F238E27FC236}">
                <a16:creationId xmlns:a16="http://schemas.microsoft.com/office/drawing/2014/main" id="{D9DE688A-A3CF-4C61-9CB0-BFC881B588FD}"/>
              </a:ext>
            </a:extLst>
          </p:cNvPr>
          <p:cNvSpPr txBox="1">
            <a:spLocks noChangeArrowheads="1"/>
          </p:cNvSpPr>
          <p:nvPr/>
        </p:nvSpPr>
        <p:spPr bwMode="auto">
          <a:xfrm>
            <a:off x="4629150" y="1466851"/>
            <a:ext cx="3168650" cy="385762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None/>
              <a:defRPr/>
            </a:pPr>
            <a:endParaRPr lang="en-GB" altLang="en-US" sz="1800">
              <a:latin typeface="Sassoon Infant Rg" panose="02000503030000020003" pitchFamily="50" charset="0"/>
              <a:ea typeface="Calibri" panose="020F0502020204030204" pitchFamily="34" charset="0"/>
              <a:cs typeface="Times New Roman" panose="02020603050405020304" pitchFamily="18" charset="0"/>
            </a:endParaRPr>
          </a:p>
          <a:p>
            <a:pPr>
              <a:lnSpc>
                <a:spcPct val="115000"/>
              </a:lnSpc>
              <a:spcBef>
                <a:spcPct val="0"/>
              </a:spcBef>
              <a:spcAft>
                <a:spcPts val="1000"/>
              </a:spcAft>
              <a:buNone/>
              <a:defRPr/>
            </a:pPr>
            <a:r>
              <a:rPr lang="en-GB" altLang="en-US" sz="1800">
                <a:latin typeface="Sassoon Infant Rg" panose="02000503030000020003" pitchFamily="50" charset="0"/>
                <a:ea typeface="Calibri" panose="020F0502020204030204" pitchFamily="34" charset="0"/>
                <a:cs typeface="Times New Roman" panose="02020603050405020304" pitchFamily="18" charset="0"/>
              </a:rPr>
              <a:t>My teddy is my best friend</a:t>
            </a:r>
          </a:p>
          <a:p>
            <a:pPr>
              <a:lnSpc>
                <a:spcPct val="115000"/>
              </a:lnSpc>
              <a:spcBef>
                <a:spcPct val="0"/>
              </a:spcBef>
              <a:spcAft>
                <a:spcPts val="1000"/>
              </a:spcAft>
              <a:buNone/>
              <a:defRPr/>
            </a:pPr>
            <a:r>
              <a:rPr lang="en-GB" altLang="en-US" sz="1800">
                <a:latin typeface="Sassoon Infant Rg" panose="02000503030000020003" pitchFamily="50" charset="0"/>
                <a:ea typeface="Calibri" panose="020F0502020204030204" pitchFamily="34" charset="0"/>
                <a:cs typeface="Times New Roman" panose="02020603050405020304" pitchFamily="18" charset="0"/>
              </a:rPr>
              <a:t>His fat tummy is made </a:t>
            </a:r>
          </a:p>
          <a:p>
            <a:pPr>
              <a:lnSpc>
                <a:spcPct val="115000"/>
              </a:lnSpc>
              <a:spcBef>
                <a:spcPct val="0"/>
              </a:spcBef>
              <a:spcAft>
                <a:spcPts val="1000"/>
              </a:spcAft>
              <a:buNone/>
              <a:defRPr/>
            </a:pPr>
            <a:r>
              <a:rPr lang="en-GB" altLang="en-US" sz="1800">
                <a:latin typeface="Sassoon Infant Rg" panose="02000503030000020003" pitchFamily="50" charset="0"/>
                <a:ea typeface="Calibri" panose="020F0502020204030204" pitchFamily="34" charset="0"/>
                <a:cs typeface="Times New Roman" panose="02020603050405020304" pitchFamily="18" charset="0"/>
              </a:rPr>
              <a:t>For hugging when I ’m happy or sad.</a:t>
            </a:r>
          </a:p>
          <a:p>
            <a:pPr>
              <a:lnSpc>
                <a:spcPct val="115000"/>
              </a:lnSpc>
              <a:spcBef>
                <a:spcPct val="0"/>
              </a:spcBef>
              <a:spcAft>
                <a:spcPts val="1000"/>
              </a:spcAft>
              <a:buNone/>
              <a:defRPr/>
            </a:pPr>
            <a:r>
              <a:rPr lang="en-GB" altLang="en-US" sz="1800">
                <a:latin typeface="Sassoon Infant Rg" panose="02000503030000020003" pitchFamily="50" charset="0"/>
                <a:ea typeface="Calibri" panose="020F0502020204030204" pitchFamily="34" charset="0"/>
                <a:cs typeface="Times New Roman" panose="02020603050405020304" pitchFamily="18" charset="0"/>
              </a:rPr>
              <a:t>His big ears listen to my secrets</a:t>
            </a:r>
          </a:p>
          <a:p>
            <a:pPr>
              <a:lnSpc>
                <a:spcPct val="115000"/>
              </a:lnSpc>
              <a:spcBef>
                <a:spcPct val="0"/>
              </a:spcBef>
              <a:spcAft>
                <a:spcPts val="1000"/>
              </a:spcAft>
              <a:buNone/>
              <a:defRPr/>
            </a:pPr>
            <a:r>
              <a:rPr lang="en-GB" altLang="en-US" sz="1800">
                <a:latin typeface="Sassoon Infant Rg" panose="02000503030000020003" pitchFamily="50" charset="0"/>
                <a:ea typeface="Calibri" panose="020F0502020204030204" pitchFamily="34" charset="0"/>
                <a:cs typeface="Times New Roman" panose="02020603050405020304" pitchFamily="18" charset="0"/>
              </a:rPr>
              <a:t>Soft paws, fluffy fur, bright eyes</a:t>
            </a:r>
          </a:p>
          <a:p>
            <a:pPr>
              <a:lnSpc>
                <a:spcPct val="115000"/>
              </a:lnSpc>
              <a:spcBef>
                <a:spcPct val="0"/>
              </a:spcBef>
              <a:spcAft>
                <a:spcPts val="1000"/>
              </a:spcAft>
              <a:buNone/>
              <a:defRPr/>
            </a:pPr>
            <a:r>
              <a:rPr lang="en-GB" altLang="en-US" sz="1800">
                <a:latin typeface="Sassoon Infant Rg" panose="02000503030000020003" pitchFamily="50" charset="0"/>
                <a:ea typeface="Calibri" panose="020F0502020204030204" pitchFamily="34" charset="0"/>
                <a:cs typeface="Times New Roman" panose="02020603050405020304" pitchFamily="18" charset="0"/>
              </a:rPr>
              <a:t>I think he knows</a:t>
            </a:r>
          </a:p>
          <a:p>
            <a:pPr>
              <a:lnSpc>
                <a:spcPct val="115000"/>
              </a:lnSpc>
              <a:spcBef>
                <a:spcPct val="0"/>
              </a:spcBef>
              <a:spcAft>
                <a:spcPts val="1000"/>
              </a:spcAft>
              <a:buNone/>
              <a:defRPr/>
            </a:pPr>
            <a:r>
              <a:rPr lang="en-GB" altLang="en-US" sz="1800">
                <a:latin typeface="Sassoon Infant Rg" panose="02000503030000020003" pitchFamily="50" charset="0"/>
                <a:ea typeface="Calibri" panose="020F0502020204030204" pitchFamily="34" charset="0"/>
                <a:cs typeface="Times New Roman" panose="02020603050405020304" pitchFamily="18" charset="0"/>
              </a:rPr>
              <a:t>Everything about me!</a:t>
            </a:r>
          </a:p>
        </p:txBody>
      </p:sp>
      <p:sp>
        <p:nvSpPr>
          <p:cNvPr id="10" name="Text Box 2">
            <a:extLst>
              <a:ext uri="{FF2B5EF4-FFF2-40B4-BE49-F238E27FC236}">
                <a16:creationId xmlns:a16="http://schemas.microsoft.com/office/drawing/2014/main" id="{125F7AE9-9876-4C97-AA3B-00E201E25232}"/>
              </a:ext>
            </a:extLst>
          </p:cNvPr>
          <p:cNvSpPr txBox="1">
            <a:spLocks noChangeArrowheads="1"/>
          </p:cNvSpPr>
          <p:nvPr/>
        </p:nvSpPr>
        <p:spPr bwMode="auto">
          <a:xfrm>
            <a:off x="1593850" y="1466850"/>
            <a:ext cx="2967038" cy="2198688"/>
          </a:xfrm>
          <a:prstGeom prst="rect">
            <a:avLst/>
          </a:prstGeom>
          <a:solidFill>
            <a:srgbClr val="FFFFCC"/>
          </a:solidFill>
          <a:ln w="9525">
            <a:noFill/>
            <a:miter lim="800000"/>
            <a:headEnd/>
            <a:tailEnd/>
          </a:ln>
          <a:effectLst>
            <a:outerShdw blurRad="50800" dist="38100" dir="2700000" algn="tl" rotWithShape="0">
              <a:prstClr val="black">
                <a:alpha val="40000"/>
              </a:prstClr>
            </a:outerShdw>
          </a:effectLst>
        </p:spPr>
        <p:txBody>
          <a:bodyPr>
            <a:spAutoFit/>
          </a:bodyPr>
          <a:lstStyle/>
          <a:p>
            <a:pPr>
              <a:lnSpc>
                <a:spcPct val="115000"/>
              </a:lnSpc>
              <a:spcAft>
                <a:spcPts val="1000"/>
              </a:spcAft>
              <a:defRPr/>
            </a:pPr>
            <a:endParaRPr lang="en-GB">
              <a:latin typeface="Sassoon Infant Rg" panose="02000503030000020003" pitchFamily="50" charset="0"/>
              <a:ea typeface="Calibri"/>
              <a:cs typeface="Times New Roman"/>
            </a:endParaRPr>
          </a:p>
          <a:p>
            <a:pPr>
              <a:lnSpc>
                <a:spcPct val="115000"/>
              </a:lnSpc>
              <a:spcAft>
                <a:spcPts val="1000"/>
              </a:spcAft>
              <a:defRPr/>
            </a:pPr>
            <a:r>
              <a:rPr lang="en-GB">
                <a:latin typeface="Sassoon Infant Rg" panose="02000503030000020003" pitchFamily="50" charset="0"/>
                <a:ea typeface="Calibri"/>
                <a:cs typeface="Times New Roman"/>
              </a:rPr>
              <a:t>Standing under the bridge</a:t>
            </a:r>
          </a:p>
          <a:p>
            <a:pPr>
              <a:lnSpc>
                <a:spcPct val="115000"/>
              </a:lnSpc>
              <a:spcAft>
                <a:spcPts val="1000"/>
              </a:spcAft>
              <a:defRPr/>
            </a:pPr>
            <a:r>
              <a:rPr lang="en-GB">
                <a:latin typeface="Sassoon Infant Rg" panose="02000503030000020003" pitchFamily="50" charset="0"/>
                <a:ea typeface="Calibri"/>
                <a:cs typeface="Times New Roman"/>
              </a:rPr>
              <a:t>The river ripples beside me</a:t>
            </a:r>
          </a:p>
          <a:p>
            <a:pPr>
              <a:lnSpc>
                <a:spcPct val="115000"/>
              </a:lnSpc>
              <a:spcAft>
                <a:spcPts val="1000"/>
              </a:spcAft>
              <a:defRPr/>
            </a:pPr>
            <a:r>
              <a:rPr lang="en-GB">
                <a:latin typeface="Sassoon Infant Rg" panose="02000503030000020003" pitchFamily="50" charset="0"/>
                <a:ea typeface="Calibri"/>
                <a:cs typeface="Times New Roman"/>
              </a:rPr>
              <a:t>I shiver and look out</a:t>
            </a:r>
          </a:p>
          <a:p>
            <a:pPr>
              <a:lnSpc>
                <a:spcPct val="115000"/>
              </a:lnSpc>
              <a:spcAft>
                <a:spcPts val="1000"/>
              </a:spcAft>
              <a:defRPr/>
            </a:pPr>
            <a:r>
              <a:rPr lang="en-GB">
                <a:latin typeface="Sassoon Infant Rg" panose="02000503030000020003" pitchFamily="50" charset="0"/>
                <a:ea typeface="Calibri"/>
                <a:cs typeface="Times New Roman"/>
              </a:rPr>
              <a:t>At the pouring rain.</a:t>
            </a:r>
          </a:p>
        </p:txBody>
      </p:sp>
      <p:sp>
        <p:nvSpPr>
          <p:cNvPr id="11" name="Text Box 2">
            <a:extLst>
              <a:ext uri="{FF2B5EF4-FFF2-40B4-BE49-F238E27FC236}">
                <a16:creationId xmlns:a16="http://schemas.microsoft.com/office/drawing/2014/main" id="{568C75DE-59ED-454F-971F-9E380268A26A}"/>
              </a:ext>
            </a:extLst>
          </p:cNvPr>
          <p:cNvSpPr txBox="1">
            <a:spLocks noChangeArrowheads="1"/>
          </p:cNvSpPr>
          <p:nvPr/>
        </p:nvSpPr>
        <p:spPr bwMode="auto">
          <a:xfrm>
            <a:off x="7912100" y="1466851"/>
            <a:ext cx="2630488" cy="3857625"/>
          </a:xfrm>
          <a:prstGeom prst="rect">
            <a:avLst/>
          </a:prstGeom>
          <a:solidFill>
            <a:schemeClr val="accent6">
              <a:lumMod val="20000"/>
              <a:lumOff val="80000"/>
            </a:schemeClr>
          </a:solidFill>
          <a:ln w="9525">
            <a:noFill/>
            <a:miter lim="800000"/>
            <a:headEnd/>
            <a:tailEnd/>
          </a:ln>
          <a:effectLst>
            <a:outerShdw blurRad="50800" dist="38100" dir="2700000" algn="tl" rotWithShape="0">
              <a:prstClr val="black">
                <a:alpha val="40000"/>
              </a:prstClr>
            </a:outerShdw>
          </a:effectLst>
        </p:spPr>
        <p:txBody>
          <a:bodyPr>
            <a:spAutoFit/>
          </a:bodyPr>
          <a:lstStyle/>
          <a:p>
            <a:pPr>
              <a:lnSpc>
                <a:spcPct val="115000"/>
              </a:lnSpc>
              <a:spcAft>
                <a:spcPts val="1000"/>
              </a:spcAft>
              <a:defRPr/>
            </a:pPr>
            <a:endParaRPr lang="en-GB">
              <a:latin typeface="Sassoon Infant Rg" panose="02000503030000020003" pitchFamily="50" charset="0"/>
              <a:ea typeface="Calibri"/>
              <a:cs typeface="Times New Roman"/>
            </a:endParaRPr>
          </a:p>
          <a:p>
            <a:pPr>
              <a:lnSpc>
                <a:spcPct val="115000"/>
              </a:lnSpc>
              <a:spcAft>
                <a:spcPts val="1000"/>
              </a:spcAft>
              <a:defRPr/>
            </a:pPr>
            <a:r>
              <a:rPr lang="en-GB">
                <a:latin typeface="Sassoon Infant Rg" panose="02000503030000020003" pitchFamily="50" charset="0"/>
                <a:ea typeface="Calibri"/>
                <a:cs typeface="Times New Roman"/>
              </a:rPr>
              <a:t>Falling leaves</a:t>
            </a:r>
          </a:p>
          <a:p>
            <a:pPr>
              <a:lnSpc>
                <a:spcPct val="115000"/>
              </a:lnSpc>
              <a:spcAft>
                <a:spcPts val="1000"/>
              </a:spcAft>
              <a:defRPr/>
            </a:pPr>
            <a:r>
              <a:rPr lang="en-GB">
                <a:latin typeface="Sassoon Infant Rg" panose="02000503030000020003" pitchFamily="50" charset="0"/>
                <a:ea typeface="Calibri"/>
                <a:cs typeface="Times New Roman"/>
              </a:rPr>
              <a:t>Swaying, fluttering</a:t>
            </a:r>
          </a:p>
          <a:p>
            <a:pPr>
              <a:lnSpc>
                <a:spcPct val="115000"/>
              </a:lnSpc>
              <a:spcAft>
                <a:spcPts val="1000"/>
              </a:spcAft>
              <a:defRPr/>
            </a:pPr>
            <a:r>
              <a:rPr lang="en-GB">
                <a:latin typeface="Sassoon Infant Rg" panose="02000503030000020003" pitchFamily="50" charset="0"/>
                <a:ea typeface="Calibri"/>
                <a:cs typeface="Times New Roman"/>
              </a:rPr>
              <a:t>Rustling under foot</a:t>
            </a:r>
          </a:p>
          <a:p>
            <a:pPr>
              <a:lnSpc>
                <a:spcPct val="115000"/>
              </a:lnSpc>
              <a:spcAft>
                <a:spcPts val="1000"/>
              </a:spcAft>
              <a:defRPr/>
            </a:pPr>
            <a:r>
              <a:rPr lang="en-GB">
                <a:latin typeface="Sassoon Infant Rg" panose="02000503030000020003" pitchFamily="50" charset="0"/>
                <a:ea typeface="Calibri"/>
                <a:cs typeface="Times New Roman"/>
              </a:rPr>
              <a:t>Drifting into piles</a:t>
            </a:r>
          </a:p>
          <a:p>
            <a:pPr>
              <a:lnSpc>
                <a:spcPct val="115000"/>
              </a:lnSpc>
              <a:spcAft>
                <a:spcPts val="1000"/>
              </a:spcAft>
              <a:defRPr/>
            </a:pPr>
            <a:r>
              <a:rPr lang="en-GB">
                <a:latin typeface="Sassoon Infant Rg" panose="02000503030000020003" pitchFamily="50" charset="0"/>
                <a:ea typeface="Calibri"/>
                <a:cs typeface="Times New Roman"/>
              </a:rPr>
              <a:t>Like autumnal snow</a:t>
            </a:r>
          </a:p>
          <a:p>
            <a:pPr>
              <a:lnSpc>
                <a:spcPct val="115000"/>
              </a:lnSpc>
              <a:spcAft>
                <a:spcPts val="1000"/>
              </a:spcAft>
              <a:defRPr/>
            </a:pPr>
            <a:r>
              <a:rPr lang="en-GB">
                <a:latin typeface="Sassoon Infant Rg" panose="02000503030000020003" pitchFamily="50" charset="0"/>
                <a:ea typeface="Calibri"/>
                <a:cs typeface="Times New Roman"/>
              </a:rPr>
              <a:t>I miss the green leaves</a:t>
            </a:r>
          </a:p>
          <a:p>
            <a:pPr>
              <a:lnSpc>
                <a:spcPct val="115000"/>
              </a:lnSpc>
              <a:spcAft>
                <a:spcPts val="1000"/>
              </a:spcAft>
              <a:defRPr/>
            </a:pPr>
            <a:r>
              <a:rPr lang="en-GB">
                <a:latin typeface="Sassoon Infant Rg" panose="02000503030000020003" pitchFamily="50" charset="0"/>
                <a:ea typeface="Calibri"/>
                <a:cs typeface="Times New Roman"/>
              </a:rPr>
              <a:t>When will it be spring again?</a:t>
            </a:r>
          </a:p>
        </p:txBody>
      </p:sp>
      <p:pic>
        <p:nvPicPr>
          <p:cNvPr id="5127" name="Picture 1">
            <a:extLst>
              <a:ext uri="{FF2B5EF4-FFF2-40B4-BE49-F238E27FC236}">
                <a16:creationId xmlns:a16="http://schemas.microsoft.com/office/drawing/2014/main" id="{FE65A9AF-5531-458F-BC9B-ED715FBDE0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67464" y="5010151"/>
            <a:ext cx="1544637"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a:extLst>
              <a:ext uri="{FF2B5EF4-FFF2-40B4-BE49-F238E27FC236}">
                <a16:creationId xmlns:a16="http://schemas.microsoft.com/office/drawing/2014/main" id="{78F07A2D-E6CA-4A41-942A-CC52AE263683}"/>
              </a:ext>
            </a:extLst>
          </p:cNvPr>
          <p:cNvSpPr/>
          <p:nvPr/>
        </p:nvSpPr>
        <p:spPr bwMode="auto">
          <a:xfrm>
            <a:off x="2951501" y="1597925"/>
            <a:ext cx="251869" cy="251924"/>
          </a:xfrm>
          <a:prstGeom prst="ellipse">
            <a:avLst/>
          </a:prstGeom>
          <a:solidFill>
            <a:srgbClr val="FFCC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a:extLst>
              <a:ext uri="{FF2B5EF4-FFF2-40B4-BE49-F238E27FC236}">
                <a16:creationId xmlns:a16="http://schemas.microsoft.com/office/drawing/2014/main" id="{2B5A0D58-D560-4269-B3CC-C6DCF857C966}"/>
              </a:ext>
            </a:extLst>
          </p:cNvPr>
          <p:cNvSpPr/>
          <p:nvPr/>
        </p:nvSpPr>
        <p:spPr bwMode="auto">
          <a:xfrm>
            <a:off x="6100283" y="1597925"/>
            <a:ext cx="251869" cy="251924"/>
          </a:xfrm>
          <a:prstGeom prst="ellipse">
            <a:avLst/>
          </a:prstGeom>
          <a:solidFill>
            <a:srgbClr val="FFCC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Oval 16">
            <a:extLst>
              <a:ext uri="{FF2B5EF4-FFF2-40B4-BE49-F238E27FC236}">
                <a16:creationId xmlns:a16="http://schemas.microsoft.com/office/drawing/2014/main" id="{30EF9416-4D8C-41D2-9005-9EEC51994CE8}"/>
              </a:ext>
            </a:extLst>
          </p:cNvPr>
          <p:cNvSpPr/>
          <p:nvPr/>
        </p:nvSpPr>
        <p:spPr bwMode="auto">
          <a:xfrm>
            <a:off x="9091554" y="1567440"/>
            <a:ext cx="251869" cy="251924"/>
          </a:xfrm>
          <a:prstGeom prst="ellipse">
            <a:avLst/>
          </a:prstGeom>
          <a:solidFill>
            <a:srgbClr val="FFCC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137" name="Picture 2">
            <a:extLst>
              <a:ext uri="{FF2B5EF4-FFF2-40B4-BE49-F238E27FC236}">
                <a16:creationId xmlns:a16="http://schemas.microsoft.com/office/drawing/2014/main" id="{F8368943-DB94-48AC-818A-6504F0DF7B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0388" y="4349750"/>
            <a:ext cx="2468562"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3">
            <a:extLst>
              <a:ext uri="{FF2B5EF4-FFF2-40B4-BE49-F238E27FC236}">
                <a16:creationId xmlns:a16="http://schemas.microsoft.com/office/drawing/2014/main" id="{F9AA0901-5305-4584-A422-7A39F8023F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5639" y="5461000"/>
            <a:ext cx="188277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F090-B147-46D0-AD06-AE937B72EC53}"/>
              </a:ext>
            </a:extLst>
          </p:cNvPr>
          <p:cNvSpPr>
            <a:spLocks noGrp="1"/>
          </p:cNvSpPr>
          <p:nvPr>
            <p:ph type="title"/>
          </p:nvPr>
        </p:nvSpPr>
        <p:spPr>
          <a:ln>
            <a:solidFill>
              <a:schemeClr val="tx2">
                <a:lumMod val="60000"/>
                <a:lumOff val="40000"/>
              </a:schemeClr>
            </a:solidFill>
          </a:ln>
        </p:spPr>
        <p:txBody>
          <a:bodyPr>
            <a:normAutofit/>
          </a:bodyPr>
          <a:lstStyle/>
          <a:p>
            <a:pPr>
              <a:defRPr/>
            </a:pPr>
            <a:r>
              <a:rPr lang="en-GB" sz="3600"/>
              <a:t>Could you write your own shape poem?</a:t>
            </a:r>
          </a:p>
        </p:txBody>
      </p:sp>
      <p:pic>
        <p:nvPicPr>
          <p:cNvPr id="6147" name="Picture 2" descr="http://4.bp.blogspot.com/-6cZ5jwJ77g0/TmqBuUyyyKI/AAAAAAAAAg4/g1903GhabRg/s1600/Poem_1_Snail_Speed.jpg">
            <a:extLst>
              <a:ext uri="{FF2B5EF4-FFF2-40B4-BE49-F238E27FC236}">
                <a16:creationId xmlns:a16="http://schemas.microsoft.com/office/drawing/2014/main" id="{B333573C-B283-4611-B7DA-C63AA34BE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1628776"/>
            <a:ext cx="6408737"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5">
            <a:extLst>
              <a:ext uri="{FF2B5EF4-FFF2-40B4-BE49-F238E27FC236}">
                <a16:creationId xmlns:a16="http://schemas.microsoft.com/office/drawing/2014/main" id="{BD432A31-4741-4980-B374-DF32E49A4BA4}"/>
              </a:ext>
            </a:extLst>
          </p:cNvPr>
          <p:cNvSpPr txBox="1">
            <a:spLocks noChangeArrowheads="1"/>
          </p:cNvSpPr>
          <p:nvPr/>
        </p:nvSpPr>
        <p:spPr bwMode="auto">
          <a:xfrm>
            <a:off x="1760538" y="528638"/>
            <a:ext cx="8737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600">
                <a:solidFill>
                  <a:srgbClr val="FF0000"/>
                </a:solidFill>
                <a:latin typeface="Special Elite" pitchFamily="2" charset="0"/>
              </a:rPr>
              <a:t>Plenary</a:t>
            </a:r>
          </a:p>
        </p:txBody>
      </p:sp>
      <p:sp>
        <p:nvSpPr>
          <p:cNvPr id="7171" name="TextBox 6">
            <a:extLst>
              <a:ext uri="{FF2B5EF4-FFF2-40B4-BE49-F238E27FC236}">
                <a16:creationId xmlns:a16="http://schemas.microsoft.com/office/drawing/2014/main" id="{62D25038-6A8D-4D90-B407-1DA1A8FF4678}"/>
              </a:ext>
            </a:extLst>
          </p:cNvPr>
          <p:cNvSpPr txBox="1">
            <a:spLocks noChangeArrowheads="1"/>
          </p:cNvSpPr>
          <p:nvPr/>
        </p:nvSpPr>
        <p:spPr bwMode="auto">
          <a:xfrm>
            <a:off x="1520032" y="1174750"/>
            <a:ext cx="8659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400">
                <a:latin typeface="Sassoon Infant Rg" pitchFamily="50" charset="0"/>
                <a:cs typeface="Sassoon Infant Rg" pitchFamily="50" charset="0"/>
              </a:rPr>
              <a:t>What have we learned about Shape poems?</a:t>
            </a:r>
          </a:p>
        </p:txBody>
      </p:sp>
      <p:sp>
        <p:nvSpPr>
          <p:cNvPr id="11270" name="Rectangle 2">
            <a:extLst>
              <a:ext uri="{FF2B5EF4-FFF2-40B4-BE49-F238E27FC236}">
                <a16:creationId xmlns:a16="http://schemas.microsoft.com/office/drawing/2014/main" id="{82894ABF-7743-4B98-B109-736EF394E521}"/>
              </a:ext>
            </a:extLst>
          </p:cNvPr>
          <p:cNvSpPr>
            <a:spLocks noChangeArrowheads="1"/>
          </p:cNvSpPr>
          <p:nvPr/>
        </p:nvSpPr>
        <p:spPr bwMode="auto">
          <a:xfrm>
            <a:off x="1760538" y="3105725"/>
            <a:ext cx="5104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GB" altLang="en-US" sz="2400">
                <a:latin typeface="Sassoon Infant Rg" pitchFamily="50" charset="0"/>
                <a:ea typeface="Sassoon Infant Rg" pitchFamily="50" charset="0"/>
                <a:cs typeface="Arial" panose="020B0604020202020204" pitchFamily="34" charset="0"/>
              </a:rPr>
              <a:t>Shape poems don’t have to rhyme.</a:t>
            </a:r>
          </a:p>
        </p:txBody>
      </p:sp>
      <p:sp>
        <p:nvSpPr>
          <p:cNvPr id="11271" name="Rectangle 4">
            <a:extLst>
              <a:ext uri="{FF2B5EF4-FFF2-40B4-BE49-F238E27FC236}">
                <a16:creationId xmlns:a16="http://schemas.microsoft.com/office/drawing/2014/main" id="{185ABACA-C4CE-490D-8E4C-41277DB74F90}"/>
              </a:ext>
            </a:extLst>
          </p:cNvPr>
          <p:cNvSpPr>
            <a:spLocks noChangeArrowheads="1"/>
          </p:cNvSpPr>
          <p:nvPr/>
        </p:nvSpPr>
        <p:spPr bwMode="auto">
          <a:xfrm>
            <a:off x="1830388" y="3605833"/>
            <a:ext cx="842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GB" altLang="en-US" sz="2400">
                <a:latin typeface="Sassoon Infant Rg" pitchFamily="50" charset="0"/>
                <a:ea typeface="Sassoon Infant Rg" pitchFamily="50" charset="0"/>
                <a:cs typeface="Arial" panose="020B0604020202020204" pitchFamily="34" charset="0"/>
              </a:rPr>
              <a:t>They form a shape which represents the topic of the poem.</a:t>
            </a:r>
          </a:p>
        </p:txBody>
      </p:sp>
      <p:sp>
        <p:nvSpPr>
          <p:cNvPr id="11272" name="Rectangle 5">
            <a:extLst>
              <a:ext uri="{FF2B5EF4-FFF2-40B4-BE49-F238E27FC236}">
                <a16:creationId xmlns:a16="http://schemas.microsoft.com/office/drawing/2014/main" id="{DAC39CD1-0EF6-4E63-8B63-3FEE67787410}"/>
              </a:ext>
            </a:extLst>
          </p:cNvPr>
          <p:cNvSpPr>
            <a:spLocks noChangeArrowheads="1"/>
          </p:cNvSpPr>
          <p:nvPr/>
        </p:nvSpPr>
        <p:spPr bwMode="auto">
          <a:xfrm>
            <a:off x="1830388" y="4109623"/>
            <a:ext cx="842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GB" altLang="en-US" sz="2400">
                <a:latin typeface="Sassoon Infant Rg" pitchFamily="50" charset="0"/>
                <a:ea typeface="Sassoon Infant Rg" pitchFamily="50" charset="0"/>
                <a:cs typeface="Arial" panose="020B0604020202020204" pitchFamily="34" charset="0"/>
              </a:rPr>
              <a:t>Sometimes they are written inside a shape.</a:t>
            </a:r>
          </a:p>
        </p:txBody>
      </p:sp>
      <p:sp>
        <p:nvSpPr>
          <p:cNvPr id="9" name="Rectangle 5">
            <a:extLst>
              <a:ext uri="{FF2B5EF4-FFF2-40B4-BE49-F238E27FC236}">
                <a16:creationId xmlns:a16="http://schemas.microsoft.com/office/drawing/2014/main" id="{2637A411-472B-4FB2-86EF-FFFF01D2B520}"/>
              </a:ext>
            </a:extLst>
          </p:cNvPr>
          <p:cNvSpPr>
            <a:spLocks noChangeArrowheads="1"/>
          </p:cNvSpPr>
          <p:nvPr/>
        </p:nvSpPr>
        <p:spPr bwMode="auto">
          <a:xfrm>
            <a:off x="1830388" y="4619328"/>
            <a:ext cx="8423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GB" altLang="en-US" sz="2400">
                <a:latin typeface="Sassoon Infant Rg" pitchFamily="50" charset="0"/>
                <a:ea typeface="Sassoon Infant Rg" pitchFamily="50" charset="0"/>
                <a:cs typeface="Arial" panose="020B0604020202020204" pitchFamily="34" charset="0"/>
              </a:rPr>
              <a:t>Sometimes the words themselves form the outside edges of a shape.</a:t>
            </a:r>
          </a:p>
        </p:txBody>
      </p:sp>
      <p:sp>
        <p:nvSpPr>
          <p:cNvPr id="10" name="Rectangle 5">
            <a:extLst>
              <a:ext uri="{FF2B5EF4-FFF2-40B4-BE49-F238E27FC236}">
                <a16:creationId xmlns:a16="http://schemas.microsoft.com/office/drawing/2014/main" id="{CD17DED7-CEC1-41C6-9FC4-912AC7D65513}"/>
              </a:ext>
            </a:extLst>
          </p:cNvPr>
          <p:cNvSpPr>
            <a:spLocks noChangeArrowheads="1"/>
          </p:cNvSpPr>
          <p:nvPr/>
        </p:nvSpPr>
        <p:spPr bwMode="auto">
          <a:xfrm>
            <a:off x="1830388" y="5498365"/>
            <a:ext cx="8423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GB" altLang="en-US" sz="2400">
                <a:latin typeface="Sassoon Infant Rg" pitchFamily="50" charset="0"/>
                <a:ea typeface="Sassoon Infant Rg" pitchFamily="50" charset="0"/>
                <a:cs typeface="Arial" panose="020B0604020202020204" pitchFamily="34" charset="0"/>
              </a:rPr>
              <a:t>Words and phrases can be stretched, squashed or distorted to show their meaning.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11271" grpId="0"/>
      <p:bldP spid="11272"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PHSE</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344558" y="1292748"/>
            <a:ext cx="11327140" cy="5033408"/>
          </a:xfrm>
        </p:spPr>
        <p:txBody>
          <a:bodyPr>
            <a:normAutofit/>
          </a:bodyPr>
          <a:lstStyle/>
          <a:p>
            <a:pPr algn="l"/>
            <a:r>
              <a:rPr lang="en-GB" sz="2800" b="1" u="sng"/>
              <a:t>LI: understand how exercise affects my body and know why my heart and lungs are such important organs</a:t>
            </a:r>
          </a:p>
          <a:p>
            <a:pPr algn="l"/>
            <a:endParaRPr lang="en-GB" sz="2800" b="1" u="sng"/>
          </a:p>
          <a:p>
            <a:pPr algn="l"/>
            <a:endParaRPr lang="en-GB" sz="2800" b="1" u="sng"/>
          </a:p>
        </p:txBody>
      </p:sp>
      <p:pic>
        <p:nvPicPr>
          <p:cNvPr id="6" name="Picture 4">
            <a:extLst>
              <a:ext uri="{FF2B5EF4-FFF2-40B4-BE49-F238E27FC236}">
                <a16:creationId xmlns:a16="http://schemas.microsoft.com/office/drawing/2014/main" id="{13C01FA3-BB60-4578-9144-131AA97BB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343" y="2507009"/>
            <a:ext cx="8555355" cy="36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69C8CAC-F446-4262-91BD-52284F2768A8}"/>
              </a:ext>
            </a:extLst>
          </p:cNvPr>
          <p:cNvSpPr txBox="1"/>
          <p:nvPr/>
        </p:nvSpPr>
        <p:spPr>
          <a:xfrm>
            <a:off x="344558" y="2507009"/>
            <a:ext cx="2501514" cy="3785652"/>
          </a:xfrm>
          <a:prstGeom prst="rect">
            <a:avLst/>
          </a:prstGeom>
          <a:noFill/>
        </p:spPr>
        <p:txBody>
          <a:bodyPr wrap="square" rtlCol="0">
            <a:spAutoFit/>
          </a:bodyPr>
          <a:lstStyle/>
          <a:p>
            <a:r>
              <a:rPr lang="en-GB" sz="4000" b="1"/>
              <a:t>What do you think this picture is showing/</a:t>
            </a:r>
          </a:p>
          <a:p>
            <a:r>
              <a:rPr lang="en-GB" sz="4000" b="1"/>
              <a:t>telling us?</a:t>
            </a:r>
          </a:p>
        </p:txBody>
      </p:sp>
    </p:spTree>
    <p:extLst>
      <p:ext uri="{BB962C8B-B14F-4D97-AF65-F5344CB8AC3E}">
        <p14:creationId xmlns:p14="http://schemas.microsoft.com/office/powerpoint/2010/main" val="85441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PHSE</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344558" y="1292748"/>
            <a:ext cx="11327140" cy="5033408"/>
          </a:xfrm>
        </p:spPr>
        <p:txBody>
          <a:bodyPr>
            <a:normAutofit fontScale="55000" lnSpcReduction="20000"/>
          </a:bodyPr>
          <a:lstStyle/>
          <a:p>
            <a:pPr algn="l"/>
            <a:r>
              <a:rPr lang="en-GB" sz="4000"/>
              <a:t>Our bodies need energy to work, grow and exercise; and that energy comes from food and drink (calories or kilojoules). </a:t>
            </a:r>
          </a:p>
          <a:p>
            <a:pPr algn="l"/>
            <a:r>
              <a:rPr lang="en-GB" sz="4000"/>
              <a:t>Our bodies also need to exercise to stay healthy. Our bodies are ‘in balance’ (healthy) when we take in the right amount of energy and do the right amount of activity to use it.</a:t>
            </a:r>
          </a:p>
          <a:p>
            <a:pPr algn="l"/>
            <a:r>
              <a:rPr lang="en-GB" sz="4000"/>
              <a:t>So the see-saw would be balanced. </a:t>
            </a:r>
          </a:p>
          <a:p>
            <a:pPr algn="l"/>
            <a:r>
              <a:rPr lang="en-GB" sz="4000"/>
              <a:t>Have a think about these questions and write down your answers.</a:t>
            </a:r>
          </a:p>
          <a:p>
            <a:pPr algn="l"/>
            <a:endParaRPr lang="en-GB" sz="4000"/>
          </a:p>
          <a:p>
            <a:pPr marL="571500" indent="-571500" algn="l">
              <a:buFont typeface="Arial" panose="020B0604020202020204" pitchFamily="34" charset="0"/>
              <a:buChar char="•"/>
            </a:pPr>
            <a:r>
              <a:rPr lang="en-GB" sz="4000"/>
              <a:t>What might happen if a person took in too much energy and didn’t exercise enough?</a:t>
            </a:r>
          </a:p>
          <a:p>
            <a:pPr marL="571500" indent="-571500" algn="l">
              <a:buFont typeface="Arial" panose="020B0604020202020204" pitchFamily="34" charset="0"/>
              <a:buChar char="•"/>
            </a:pPr>
            <a:r>
              <a:rPr lang="en-GB" sz="4000"/>
              <a:t>Would the see-saw tip one way? </a:t>
            </a:r>
          </a:p>
          <a:p>
            <a:pPr marL="571500" indent="-571500" algn="l">
              <a:buFont typeface="Arial" panose="020B0604020202020204" pitchFamily="34" charset="0"/>
              <a:buChar char="•"/>
            </a:pPr>
            <a:r>
              <a:rPr lang="en-GB" sz="4000"/>
              <a:t>How could a person’s health be affected?</a:t>
            </a:r>
          </a:p>
          <a:p>
            <a:pPr marL="571500" indent="-571500" algn="l">
              <a:buFont typeface="Arial" panose="020B0604020202020204" pitchFamily="34" charset="0"/>
              <a:buChar char="•"/>
            </a:pPr>
            <a:r>
              <a:rPr lang="en-GB" sz="4000"/>
              <a:t>How about if a person exercised too much but didn’t take in enough energy? </a:t>
            </a:r>
          </a:p>
          <a:p>
            <a:pPr marL="571500" indent="-571500" algn="l">
              <a:buFont typeface="Arial" panose="020B0604020202020204" pitchFamily="34" charset="0"/>
              <a:buChar char="•"/>
            </a:pPr>
            <a:r>
              <a:rPr lang="en-GB" sz="4000"/>
              <a:t>What would happen to the see-saw then? </a:t>
            </a:r>
          </a:p>
          <a:p>
            <a:pPr marL="571500" indent="-571500" algn="l">
              <a:buFont typeface="Arial" panose="020B0604020202020204" pitchFamily="34" charset="0"/>
              <a:buChar char="•"/>
            </a:pPr>
            <a:r>
              <a:rPr lang="en-GB" sz="4000"/>
              <a:t>How could a person’s health be affected? </a:t>
            </a:r>
          </a:p>
          <a:p>
            <a:pPr marL="571500" indent="-571500" algn="l">
              <a:buFont typeface="Arial" panose="020B0604020202020204" pitchFamily="34" charset="0"/>
              <a:buChar char="•"/>
            </a:pPr>
            <a:r>
              <a:rPr lang="en-GB" sz="4000"/>
              <a:t>Can a person put their ‘see-saw’ back into balance if they have tipped one way or another? How could they do this? </a:t>
            </a:r>
            <a:endParaRPr lang="en-GB" sz="4000" b="1"/>
          </a:p>
        </p:txBody>
      </p:sp>
    </p:spTree>
    <p:extLst>
      <p:ext uri="{BB962C8B-B14F-4D97-AF65-F5344CB8AC3E}">
        <p14:creationId xmlns:p14="http://schemas.microsoft.com/office/powerpoint/2010/main" val="4244468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PHSE</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344558" y="1292748"/>
            <a:ext cx="4164433" cy="5033408"/>
          </a:xfrm>
        </p:spPr>
        <p:txBody>
          <a:bodyPr>
            <a:normAutofit fontScale="92500"/>
          </a:bodyPr>
          <a:lstStyle/>
          <a:p>
            <a:pPr algn="l"/>
            <a:r>
              <a:rPr lang="en-GB"/>
              <a:t>Children needing to be active for an hour a day is a minimum and you can always do more. </a:t>
            </a:r>
          </a:p>
          <a:p>
            <a:pPr algn="l"/>
            <a:r>
              <a:rPr lang="en-GB"/>
              <a:t>The hour can be made up of lots of different chunks of time and activities throughout the day. </a:t>
            </a:r>
          </a:p>
          <a:p>
            <a:pPr algn="l"/>
            <a:r>
              <a:rPr lang="en-GB"/>
              <a:t>You can choose what activities you do in order to keep their bodies healthy. </a:t>
            </a:r>
          </a:p>
          <a:p>
            <a:pPr algn="l"/>
            <a:r>
              <a:rPr lang="en-GB"/>
              <a:t>Everyone is going to make up their own fitness challenge: everyone’s fitness challenge will be different and will be unique to each person because our bodies are individual.</a:t>
            </a:r>
            <a:endParaRPr lang="en-GB" b="1"/>
          </a:p>
        </p:txBody>
      </p:sp>
      <p:pic>
        <p:nvPicPr>
          <p:cNvPr id="4" name="Picture 1">
            <a:extLst>
              <a:ext uri="{FF2B5EF4-FFF2-40B4-BE49-F238E27FC236}">
                <a16:creationId xmlns:a16="http://schemas.microsoft.com/office/drawing/2014/main" id="{1B399B7E-A2EC-4984-BDAE-676F648187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518" y="1292746"/>
            <a:ext cx="7243924" cy="503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6273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846116" y="74584"/>
            <a:ext cx="11582941" cy="914520"/>
          </a:xfrm>
        </p:spPr>
        <p:txBody>
          <a:bodyPr/>
          <a:lstStyle/>
          <a:p>
            <a:r>
              <a:rPr lang="en-GB" b="1" u="sng">
                <a:latin typeface="Gill Sans MT" panose="020B0502020104020203" pitchFamily="34" charset="0"/>
              </a:rPr>
              <a:t>PHSE</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344559" y="989104"/>
            <a:ext cx="5580320" cy="5544431"/>
          </a:xfrm>
        </p:spPr>
        <p:txBody>
          <a:bodyPr>
            <a:normAutofit fontScale="85000" lnSpcReduction="20000"/>
          </a:bodyPr>
          <a:lstStyle/>
          <a:p>
            <a:pPr algn="l"/>
            <a:r>
              <a:rPr lang="en-GB"/>
              <a:t>On the left is a fitness challenge template.</a:t>
            </a:r>
          </a:p>
          <a:p>
            <a:pPr algn="l"/>
            <a:r>
              <a:rPr lang="en-GB"/>
              <a:t>Think about something thing you can do now without stopping for a break, for example play football for half an hour, skip with a rope for 10 minutes, do jumping jacks for 2 minutes, hop on the spot 20 times, run really fast between two points, etc. </a:t>
            </a:r>
          </a:p>
          <a:p>
            <a:pPr algn="l"/>
            <a:r>
              <a:rPr lang="en-GB"/>
              <a:t>You can draw or write what you can do now and how many you can do or for how long/how far, in the first row of the template. </a:t>
            </a:r>
          </a:p>
          <a:p>
            <a:pPr algn="l"/>
            <a:r>
              <a:rPr lang="en-GB"/>
              <a:t>Then think about how you can challenge yourself.</a:t>
            </a:r>
          </a:p>
          <a:p>
            <a:pPr algn="l"/>
            <a:r>
              <a:rPr lang="en-GB"/>
              <a:t>Your challenges need to be realistic and manageable.</a:t>
            </a:r>
          </a:p>
          <a:p>
            <a:pPr algn="l"/>
            <a:r>
              <a:rPr lang="en-GB"/>
              <a:t>Draw or write in the second row of the template what you would like to be able to do and how many/how far/for how long, for example, skip with a rope for 15 minutes without stopping, hop on the spot 30 times, etc. </a:t>
            </a:r>
          </a:p>
          <a:p>
            <a:pPr algn="l"/>
            <a:r>
              <a:rPr lang="en-GB"/>
              <a:t>Be creative with your ideas. </a:t>
            </a:r>
          </a:p>
          <a:p>
            <a:pPr algn="l"/>
            <a:r>
              <a:rPr lang="en-GB"/>
              <a:t>The other rows in the template are left blank for now, so that when you achieve their challenge, they can add a new one underneath to keep getting fitter. </a:t>
            </a:r>
          </a:p>
        </p:txBody>
      </p:sp>
      <p:pic>
        <p:nvPicPr>
          <p:cNvPr id="4" name="Picture 3">
            <a:extLst>
              <a:ext uri="{FF2B5EF4-FFF2-40B4-BE49-F238E27FC236}">
                <a16:creationId xmlns:a16="http://schemas.microsoft.com/office/drawing/2014/main" id="{B9C6893D-1C98-4B8E-87A6-EBCB3432551B}"/>
              </a:ext>
            </a:extLst>
          </p:cNvPr>
          <p:cNvPicPr>
            <a:picLocks noChangeAspect="1"/>
          </p:cNvPicPr>
          <p:nvPr/>
        </p:nvPicPr>
        <p:blipFill>
          <a:blip r:embed="rId2"/>
          <a:stretch>
            <a:fillRect/>
          </a:stretch>
        </p:blipFill>
        <p:spPr>
          <a:xfrm>
            <a:off x="6370359" y="250723"/>
            <a:ext cx="5580321" cy="6075433"/>
          </a:xfrm>
          <a:prstGeom prst="rect">
            <a:avLst/>
          </a:prstGeom>
        </p:spPr>
      </p:pic>
    </p:spTree>
    <p:extLst>
      <p:ext uri="{BB962C8B-B14F-4D97-AF65-F5344CB8AC3E}">
        <p14:creationId xmlns:p14="http://schemas.microsoft.com/office/powerpoint/2010/main" val="3704612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C7E4312-20E7-4741-B881-41ABCBBFB5EF}"/>
              </a:ext>
            </a:extLst>
          </p:cNvPr>
          <p:cNvSpPr txBox="1"/>
          <p:nvPr/>
        </p:nvSpPr>
        <p:spPr>
          <a:xfrm>
            <a:off x="785087" y="1257333"/>
            <a:ext cx="5310913" cy="434333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1" u="sng"/>
              <a:t>What is area?</a:t>
            </a:r>
          </a:p>
          <a:p>
            <a:pPr indent="-228600">
              <a:lnSpc>
                <a:spcPct val="90000"/>
              </a:lnSpc>
              <a:spcAft>
                <a:spcPts val="600"/>
              </a:spcAft>
              <a:buFont typeface="Arial" panose="020B0604020202020204" pitchFamily="34" charset="0"/>
              <a:buChar char="•"/>
            </a:pPr>
            <a:endParaRPr lang="en-US" sz="2400"/>
          </a:p>
          <a:p>
            <a:pPr>
              <a:lnSpc>
                <a:spcPct val="90000"/>
              </a:lnSpc>
              <a:spcAft>
                <a:spcPts val="600"/>
              </a:spcAft>
            </a:pPr>
            <a:r>
              <a:rPr lang="en-US" sz="2400" b="1"/>
              <a:t>Area</a:t>
            </a:r>
            <a:r>
              <a:rPr lang="en-US" sz="2400"/>
              <a:t> is the term used to define the amount of space taken up by a 2D shape or surface. </a:t>
            </a:r>
          </a:p>
          <a:p>
            <a:pPr indent="-228600">
              <a:lnSpc>
                <a:spcPct val="90000"/>
              </a:lnSpc>
              <a:spcAft>
                <a:spcPts val="600"/>
              </a:spcAft>
              <a:buFont typeface="Arial" panose="020B0604020202020204" pitchFamily="34" charset="0"/>
              <a:buChar char="•"/>
            </a:pPr>
            <a:endParaRPr lang="en-US" sz="2400"/>
          </a:p>
          <a:p>
            <a:pPr>
              <a:lnSpc>
                <a:spcPct val="90000"/>
              </a:lnSpc>
              <a:spcAft>
                <a:spcPts val="600"/>
              </a:spcAft>
            </a:pPr>
            <a:r>
              <a:rPr lang="en-US" sz="2400"/>
              <a:t>We measure </a:t>
            </a:r>
            <a:r>
              <a:rPr lang="en-US" sz="2400" b="1"/>
              <a:t>area</a:t>
            </a:r>
            <a:r>
              <a:rPr lang="en-US" sz="2400"/>
              <a:t> in square units : cm² or m². </a:t>
            </a:r>
          </a:p>
          <a:p>
            <a:pPr indent="-228600">
              <a:lnSpc>
                <a:spcPct val="90000"/>
              </a:lnSpc>
              <a:spcAft>
                <a:spcPts val="600"/>
              </a:spcAft>
              <a:buFont typeface="Arial" panose="020B0604020202020204" pitchFamily="34" charset="0"/>
              <a:buChar char="•"/>
            </a:pPr>
            <a:endParaRPr lang="en-US" sz="2400" b="1"/>
          </a:p>
          <a:p>
            <a:pPr>
              <a:lnSpc>
                <a:spcPct val="90000"/>
              </a:lnSpc>
              <a:spcAft>
                <a:spcPts val="600"/>
              </a:spcAft>
            </a:pPr>
            <a:r>
              <a:rPr lang="en-US" sz="2400" b="1"/>
              <a:t>Area</a:t>
            </a:r>
            <a:r>
              <a:rPr lang="en-US" sz="2400"/>
              <a:t> is calculated by multiplying the length of a shape by its width. </a:t>
            </a:r>
          </a:p>
        </p:txBody>
      </p:sp>
      <p:sp>
        <p:nvSpPr>
          <p:cNvPr id="22" name="Freeform: Shape 13">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2386F1B2-E3F9-46A9-826A-94D96C6C9711}"/>
              </a:ext>
            </a:extLst>
          </p:cNvPr>
          <p:cNvPicPr>
            <a:picLocks noChangeAspect="1"/>
          </p:cNvPicPr>
          <p:nvPr/>
        </p:nvPicPr>
        <p:blipFill>
          <a:blip r:embed="rId2"/>
          <a:stretch>
            <a:fillRect/>
          </a:stretch>
        </p:blipFill>
        <p:spPr>
          <a:xfrm>
            <a:off x="7535330" y="2503878"/>
            <a:ext cx="3217333" cy="2420516"/>
          </a:xfrm>
          <a:prstGeom prst="rect">
            <a:avLst/>
          </a:prstGeom>
        </p:spPr>
      </p:pic>
    </p:spTree>
    <p:extLst>
      <p:ext uri="{BB962C8B-B14F-4D97-AF65-F5344CB8AC3E}">
        <p14:creationId xmlns:p14="http://schemas.microsoft.com/office/powerpoint/2010/main" val="2545719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u="sng"/>
              <a:t>Wednesday 24th February 2021</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408638" y="1359876"/>
            <a:ext cx="11691938" cy="4941606"/>
          </a:xfrm>
        </p:spPr>
        <p:txBody>
          <a:bodyPr>
            <a:normAutofit/>
          </a:bodyPr>
          <a:lstStyle/>
          <a:p>
            <a:r>
              <a:rPr lang="en-GB" sz="4400"/>
              <a:t>Good Morning Enid Blyton and Jaqueline Wilson Class</a:t>
            </a:r>
          </a:p>
          <a:p>
            <a:endParaRPr lang="en-GB"/>
          </a:p>
        </p:txBody>
      </p:sp>
      <p:sp>
        <p:nvSpPr>
          <p:cNvPr id="7" name="Flowchart: Process 6">
            <a:extLst>
              <a:ext uri="{FF2B5EF4-FFF2-40B4-BE49-F238E27FC236}">
                <a16:creationId xmlns:a16="http://schemas.microsoft.com/office/drawing/2014/main" id="{6949E0C4-F873-4E7D-B249-127A596EFB9B}"/>
              </a:ext>
            </a:extLst>
          </p:cNvPr>
          <p:cNvSpPr/>
          <p:nvPr/>
        </p:nvSpPr>
        <p:spPr>
          <a:xfrm>
            <a:off x="250031" y="3419137"/>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9.30-10.30</a:t>
            </a:r>
          </a:p>
          <a:p>
            <a:pPr algn="ctr"/>
            <a:r>
              <a:rPr lang="en-GB"/>
              <a:t>Reading</a:t>
            </a:r>
          </a:p>
        </p:txBody>
      </p:sp>
      <p:sp>
        <p:nvSpPr>
          <p:cNvPr id="8" name="Arrow: Right 7">
            <a:extLst>
              <a:ext uri="{FF2B5EF4-FFF2-40B4-BE49-F238E27FC236}">
                <a16:creationId xmlns:a16="http://schemas.microsoft.com/office/drawing/2014/main" id="{100D704B-195B-47C4-AF60-1A7C6676164A}"/>
              </a:ext>
            </a:extLst>
          </p:cNvPr>
          <p:cNvSpPr/>
          <p:nvPr/>
        </p:nvSpPr>
        <p:spPr>
          <a:xfrm>
            <a:off x="2953066" y="4166300"/>
            <a:ext cx="1443916" cy="99043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4F3D9785-DFE4-4BB4-A868-AFEF5EEF94BA}"/>
              </a:ext>
            </a:extLst>
          </p:cNvPr>
          <p:cNvSpPr/>
          <p:nvPr/>
        </p:nvSpPr>
        <p:spPr>
          <a:xfrm>
            <a:off x="7523863" y="4166299"/>
            <a:ext cx="1443916" cy="99043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Process 8">
            <a:extLst>
              <a:ext uri="{FF2B5EF4-FFF2-40B4-BE49-F238E27FC236}">
                <a16:creationId xmlns:a16="http://schemas.microsoft.com/office/drawing/2014/main" id="{C93AE724-D94C-4536-9918-B967A5CAC732}"/>
              </a:ext>
            </a:extLst>
          </p:cNvPr>
          <p:cNvSpPr/>
          <p:nvPr/>
        </p:nvSpPr>
        <p:spPr>
          <a:xfrm>
            <a:off x="4703602" y="3429000"/>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11.00-12.00</a:t>
            </a:r>
          </a:p>
          <a:p>
            <a:pPr algn="ctr"/>
            <a:r>
              <a:rPr lang="en-GB"/>
              <a:t>Maths</a:t>
            </a:r>
          </a:p>
        </p:txBody>
      </p:sp>
      <p:sp>
        <p:nvSpPr>
          <p:cNvPr id="13" name="Flowchart: Process 12">
            <a:extLst>
              <a:ext uri="{FF2B5EF4-FFF2-40B4-BE49-F238E27FC236}">
                <a16:creationId xmlns:a16="http://schemas.microsoft.com/office/drawing/2014/main" id="{5F04BBCE-16AD-4223-9955-04583C7F406B}"/>
              </a:ext>
            </a:extLst>
          </p:cNvPr>
          <p:cNvSpPr/>
          <p:nvPr/>
        </p:nvSpPr>
        <p:spPr>
          <a:xfrm>
            <a:off x="9238934" y="3419137"/>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1.00-2.00</a:t>
            </a:r>
          </a:p>
          <a:p>
            <a:pPr algn="ctr"/>
            <a:r>
              <a:rPr lang="en-GB"/>
              <a:t>English</a:t>
            </a:r>
          </a:p>
        </p:txBody>
      </p:sp>
    </p:spTree>
    <p:extLst>
      <p:ext uri="{BB962C8B-B14F-4D97-AF65-F5344CB8AC3E}">
        <p14:creationId xmlns:p14="http://schemas.microsoft.com/office/powerpoint/2010/main" val="3708549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Reading/Writing</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520302" y="1292747"/>
            <a:ext cx="11151395" cy="5033408"/>
          </a:xfrm>
        </p:spPr>
        <p:txBody>
          <a:bodyPr>
            <a:normAutofit lnSpcReduction="10000"/>
          </a:bodyPr>
          <a:lstStyle/>
          <a:p>
            <a:pPr algn="l"/>
            <a:r>
              <a:rPr lang="en-GB" sz="4000" i="1" u="sng"/>
              <a:t>LI: To develop inference and questioning skills</a:t>
            </a:r>
          </a:p>
          <a:p>
            <a:pPr algn="l"/>
            <a:endParaRPr lang="en-GB" sz="4000" i="1" u="sng"/>
          </a:p>
          <a:p>
            <a:r>
              <a:rPr lang="en-GB"/>
              <a:t>Read to the page (21-22) where the archduke first appears, </a:t>
            </a:r>
            <a:r>
              <a:rPr lang="en-GB" b="1"/>
              <a:t>without sharing the illustration of the archduke</a:t>
            </a:r>
            <a:r>
              <a:rPr lang="en-GB"/>
              <a:t>. Re-read the sentence:</a:t>
            </a:r>
          </a:p>
          <a:p>
            <a:r>
              <a:rPr lang="en-GB" i="1"/>
              <a:t>‘One day an archduke, who was very fond of clothes, sailed across the sea and demanded to see Annabelle.’</a:t>
            </a:r>
          </a:p>
          <a:p>
            <a:endParaRPr lang="en-GB" i="1"/>
          </a:p>
          <a:p>
            <a:r>
              <a:rPr lang="en-GB" i="1"/>
              <a:t>I have here the illustration of the archduke and I would like you to draw him as I describe him.</a:t>
            </a:r>
          </a:p>
          <a:p>
            <a:r>
              <a:rPr lang="en-GB" i="1"/>
              <a:t>Lets share our illustrations and you can share how it relates to the text that we have read and have a look at the illustration from the book.</a:t>
            </a:r>
          </a:p>
          <a:p>
            <a:r>
              <a:rPr lang="en-GB" i="1"/>
              <a:t>Are they similar?</a:t>
            </a:r>
            <a:endParaRPr lang="en-GB"/>
          </a:p>
          <a:p>
            <a:pPr algn="l"/>
            <a:endParaRPr lang="en-GB" sz="4000" i="1" u="sng"/>
          </a:p>
        </p:txBody>
      </p:sp>
    </p:spTree>
    <p:extLst>
      <p:ext uri="{BB962C8B-B14F-4D97-AF65-F5344CB8AC3E}">
        <p14:creationId xmlns:p14="http://schemas.microsoft.com/office/powerpoint/2010/main" val="22166941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54113"/>
            <a:ext cx="11691938" cy="1066800"/>
          </a:xfrm>
        </p:spPr>
        <p:txBody>
          <a:bodyPr/>
          <a:lstStyle/>
          <a:p>
            <a:r>
              <a:rPr lang="en-GB" b="1" u="sng">
                <a:latin typeface="Gill Sans MT" panose="020B0502020104020203" pitchFamily="34" charset="0"/>
              </a:rPr>
              <a:t>Reading/ Writing</a:t>
            </a:r>
          </a:p>
        </p:txBody>
      </p:sp>
      <p:sp>
        <p:nvSpPr>
          <p:cNvPr id="3" name="TextBox 2">
            <a:extLst>
              <a:ext uri="{FF2B5EF4-FFF2-40B4-BE49-F238E27FC236}">
                <a16:creationId xmlns:a16="http://schemas.microsoft.com/office/drawing/2014/main" id="{7C395C45-6C16-4B6E-85F7-CD7932E1061D}"/>
              </a:ext>
            </a:extLst>
          </p:cNvPr>
          <p:cNvSpPr txBox="1"/>
          <p:nvPr/>
        </p:nvSpPr>
        <p:spPr>
          <a:xfrm>
            <a:off x="500062" y="652667"/>
            <a:ext cx="11691938" cy="6986528"/>
          </a:xfrm>
          <a:prstGeom prst="rect">
            <a:avLst/>
          </a:prstGeom>
          <a:noFill/>
        </p:spPr>
        <p:txBody>
          <a:bodyPr wrap="square" rtlCol="0">
            <a:spAutoFit/>
          </a:bodyPr>
          <a:lstStyle/>
          <a:p>
            <a:r>
              <a:rPr lang="en-GB" sz="2400"/>
              <a:t>For your activity, you will be recording different observations and ideas.</a:t>
            </a:r>
          </a:p>
          <a:p>
            <a:endParaRPr lang="en-GB" sz="2400"/>
          </a:p>
          <a:p>
            <a:r>
              <a:rPr lang="en-GB" sz="2400"/>
              <a:t>The assignment will have the headings ‘I know’, ‘I think’, and ‘I want to know’.</a:t>
            </a:r>
          </a:p>
          <a:p>
            <a:endParaRPr lang="en-GB" sz="2300"/>
          </a:p>
          <a:p>
            <a:r>
              <a:rPr lang="en-GB" sz="2300">
                <a:highlight>
                  <a:srgbClr val="FF0000"/>
                </a:highlight>
              </a:rPr>
              <a:t>First, let’s share with each other what we know about the archduke.</a:t>
            </a:r>
          </a:p>
          <a:p>
            <a:r>
              <a:rPr lang="en-GB" sz="2300">
                <a:highlight>
                  <a:srgbClr val="FF0000"/>
                </a:highlight>
              </a:rPr>
              <a:t>Look for visual clues as well as textual clues. And don’t forget to identify where you found the information!</a:t>
            </a:r>
          </a:p>
          <a:p>
            <a:r>
              <a:rPr lang="en-GB" sz="2300">
                <a:highlight>
                  <a:srgbClr val="FF0000"/>
                </a:highlight>
              </a:rPr>
              <a:t>Add your ideas to the assignment under </a:t>
            </a:r>
            <a:r>
              <a:rPr lang="en-GB" sz="2300" b="1">
                <a:highlight>
                  <a:srgbClr val="FF0000"/>
                </a:highlight>
              </a:rPr>
              <a:t>‘I know’.</a:t>
            </a:r>
          </a:p>
          <a:p>
            <a:endParaRPr lang="en-GB" sz="2300"/>
          </a:p>
          <a:p>
            <a:r>
              <a:rPr lang="en-GB" sz="2300">
                <a:highlight>
                  <a:srgbClr val="FFFF00"/>
                </a:highlight>
              </a:rPr>
              <a:t>Then, let’s look at what we can infer. We will record this under </a:t>
            </a:r>
            <a:r>
              <a:rPr lang="en-GB" sz="2300" b="1">
                <a:highlight>
                  <a:srgbClr val="FFFF00"/>
                </a:highlight>
              </a:rPr>
              <a:t>‘I think’.</a:t>
            </a:r>
          </a:p>
          <a:p>
            <a:r>
              <a:rPr lang="en-GB" sz="2300">
                <a:highlight>
                  <a:srgbClr val="FFFF00"/>
                </a:highlight>
              </a:rPr>
              <a:t>Inferring is not what we know for sure but what we think based on the clues that the text gives us.</a:t>
            </a:r>
          </a:p>
          <a:p>
            <a:r>
              <a:rPr lang="en-GB" sz="2300">
                <a:highlight>
                  <a:srgbClr val="FFFF00"/>
                </a:highlight>
              </a:rPr>
              <a:t>For example, you might say that the archduke is used to people doing as he asks </a:t>
            </a:r>
            <a:r>
              <a:rPr lang="en-GB" sz="2300" b="1">
                <a:highlight>
                  <a:srgbClr val="FFFF00"/>
                </a:highlight>
              </a:rPr>
              <a:t>because</a:t>
            </a:r>
            <a:r>
              <a:rPr lang="en-GB" sz="2300">
                <a:highlight>
                  <a:srgbClr val="FFFF00"/>
                </a:highlight>
              </a:rPr>
              <a:t> he demands to see Annabelle.</a:t>
            </a:r>
          </a:p>
          <a:p>
            <a:r>
              <a:rPr lang="en-GB" sz="2300">
                <a:highlight>
                  <a:srgbClr val="FFFF00"/>
                </a:highlight>
              </a:rPr>
              <a:t>You might also say he is rich </a:t>
            </a:r>
            <a:r>
              <a:rPr lang="en-GB" sz="2300" b="1">
                <a:highlight>
                  <a:srgbClr val="FFFF00"/>
                </a:highlight>
              </a:rPr>
              <a:t>because</a:t>
            </a:r>
            <a:r>
              <a:rPr lang="en-GB" sz="2300">
                <a:highlight>
                  <a:srgbClr val="FFFF00"/>
                </a:highlight>
              </a:rPr>
              <a:t> he has his own boat.</a:t>
            </a:r>
          </a:p>
          <a:p>
            <a:r>
              <a:rPr lang="en-GB" sz="2300">
                <a:highlight>
                  <a:srgbClr val="FFFF00"/>
                </a:highlight>
              </a:rPr>
              <a:t>We often use </a:t>
            </a:r>
            <a:r>
              <a:rPr lang="en-GB" sz="2300" b="1">
                <a:highlight>
                  <a:srgbClr val="FFFF00"/>
                </a:highlight>
              </a:rPr>
              <a:t>because </a:t>
            </a:r>
            <a:r>
              <a:rPr lang="en-GB" sz="2300">
                <a:highlight>
                  <a:srgbClr val="FFFF00"/>
                </a:highlight>
              </a:rPr>
              <a:t>to indicate that we are justifying our ideas and providing evidence for them.</a:t>
            </a:r>
          </a:p>
          <a:p>
            <a:endParaRPr lang="en-GB">
              <a:highlight>
                <a:srgbClr val="FFFF00"/>
              </a:highlight>
            </a:endParaRPr>
          </a:p>
          <a:p>
            <a:endParaRPr lang="en-GB">
              <a:highlight>
                <a:srgbClr val="FFFF00"/>
              </a:highlight>
            </a:endParaRPr>
          </a:p>
          <a:p>
            <a:endParaRPr lang="en-GB"/>
          </a:p>
        </p:txBody>
      </p:sp>
    </p:spTree>
    <p:extLst>
      <p:ext uri="{BB962C8B-B14F-4D97-AF65-F5344CB8AC3E}">
        <p14:creationId xmlns:p14="http://schemas.microsoft.com/office/powerpoint/2010/main" val="17143172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54113"/>
            <a:ext cx="11691938" cy="1066800"/>
          </a:xfrm>
        </p:spPr>
        <p:txBody>
          <a:bodyPr/>
          <a:lstStyle/>
          <a:p>
            <a:r>
              <a:rPr lang="en-GB" b="1" u="sng">
                <a:latin typeface="Gill Sans MT" panose="020B0502020104020203" pitchFamily="34" charset="0"/>
              </a:rPr>
              <a:t>Reading/ Writing</a:t>
            </a:r>
          </a:p>
        </p:txBody>
      </p:sp>
      <p:sp>
        <p:nvSpPr>
          <p:cNvPr id="3" name="TextBox 2">
            <a:extLst>
              <a:ext uri="{FF2B5EF4-FFF2-40B4-BE49-F238E27FC236}">
                <a16:creationId xmlns:a16="http://schemas.microsoft.com/office/drawing/2014/main" id="{7C395C45-6C16-4B6E-85F7-CD7932E1061D}"/>
              </a:ext>
            </a:extLst>
          </p:cNvPr>
          <p:cNvSpPr txBox="1"/>
          <p:nvPr/>
        </p:nvSpPr>
        <p:spPr>
          <a:xfrm>
            <a:off x="500062" y="652667"/>
            <a:ext cx="11691938" cy="923330"/>
          </a:xfrm>
          <a:prstGeom prst="rect">
            <a:avLst/>
          </a:prstGeom>
          <a:noFill/>
        </p:spPr>
        <p:txBody>
          <a:bodyPr wrap="square" rtlCol="0">
            <a:spAutoFit/>
          </a:bodyPr>
          <a:lstStyle/>
          <a:p>
            <a:endParaRPr lang="en-GB">
              <a:highlight>
                <a:srgbClr val="FFFF00"/>
              </a:highlight>
            </a:endParaRPr>
          </a:p>
          <a:p>
            <a:endParaRPr lang="en-GB">
              <a:highlight>
                <a:srgbClr val="FFFF00"/>
              </a:highlight>
            </a:endParaRPr>
          </a:p>
          <a:p>
            <a:endParaRPr lang="en-GB"/>
          </a:p>
        </p:txBody>
      </p:sp>
      <p:sp>
        <p:nvSpPr>
          <p:cNvPr id="4" name="TextBox 3">
            <a:extLst>
              <a:ext uri="{FF2B5EF4-FFF2-40B4-BE49-F238E27FC236}">
                <a16:creationId xmlns:a16="http://schemas.microsoft.com/office/drawing/2014/main" id="{D4DEF5A6-B98C-42FF-A165-0FA970BEE746}"/>
              </a:ext>
            </a:extLst>
          </p:cNvPr>
          <p:cNvSpPr txBox="1"/>
          <p:nvPr/>
        </p:nvSpPr>
        <p:spPr>
          <a:xfrm>
            <a:off x="500062" y="812687"/>
            <a:ext cx="11021378" cy="6140142"/>
          </a:xfrm>
          <a:prstGeom prst="rect">
            <a:avLst/>
          </a:prstGeom>
          <a:noFill/>
        </p:spPr>
        <p:txBody>
          <a:bodyPr wrap="square" rtlCol="0">
            <a:spAutoFit/>
          </a:bodyPr>
          <a:lstStyle/>
          <a:p>
            <a:r>
              <a:rPr lang="en-GB" sz="2500">
                <a:highlight>
                  <a:srgbClr val="00FF00"/>
                </a:highlight>
              </a:rPr>
              <a:t>Now, let’s think about what the author doesn’t tell us.</a:t>
            </a:r>
          </a:p>
          <a:p>
            <a:r>
              <a:rPr lang="en-GB" sz="2500">
                <a:highlight>
                  <a:srgbClr val="00FF00"/>
                </a:highlight>
              </a:rPr>
              <a:t>Can you think of some things that you would still like to know?</a:t>
            </a:r>
          </a:p>
          <a:p>
            <a:endParaRPr lang="en-GB" sz="2500">
              <a:highlight>
                <a:srgbClr val="00FF00"/>
              </a:highlight>
            </a:endParaRPr>
          </a:p>
          <a:p>
            <a:r>
              <a:rPr lang="en-GB" sz="2500">
                <a:highlight>
                  <a:srgbClr val="00FF00"/>
                </a:highlight>
              </a:rPr>
              <a:t>For example:</a:t>
            </a:r>
          </a:p>
          <a:p>
            <a:pPr marL="742950" lvl="1" indent="-285750">
              <a:buFont typeface="Arial" panose="020B0604020202020204" pitchFamily="34" charset="0"/>
              <a:buChar char="•"/>
            </a:pPr>
            <a:r>
              <a:rPr lang="en-GB" sz="2500">
                <a:highlight>
                  <a:srgbClr val="00FF00"/>
                </a:highlight>
              </a:rPr>
              <a:t>Why has the archduke come to visit?</a:t>
            </a:r>
          </a:p>
          <a:p>
            <a:pPr marL="742950" lvl="1" indent="-285750">
              <a:buFont typeface="Arial" panose="020B0604020202020204" pitchFamily="34" charset="0"/>
              <a:buChar char="•"/>
            </a:pPr>
            <a:r>
              <a:rPr lang="en-GB" sz="2500">
                <a:highlight>
                  <a:srgbClr val="00FF00"/>
                </a:highlight>
              </a:rPr>
              <a:t>What will he say to Annabelle?</a:t>
            </a:r>
          </a:p>
          <a:p>
            <a:pPr marL="742950" lvl="1" indent="-285750">
              <a:buFont typeface="Arial" panose="020B0604020202020204" pitchFamily="34" charset="0"/>
              <a:buChar char="•"/>
            </a:pPr>
            <a:r>
              <a:rPr lang="en-GB" sz="2500">
                <a:highlight>
                  <a:srgbClr val="00FF00"/>
                </a:highlight>
              </a:rPr>
              <a:t>Does he want a jumper knitted for him?</a:t>
            </a:r>
          </a:p>
          <a:p>
            <a:pPr lvl="1"/>
            <a:endParaRPr lang="en-GB" sz="2500">
              <a:highlight>
                <a:srgbClr val="00FF00"/>
              </a:highlight>
            </a:endParaRPr>
          </a:p>
          <a:p>
            <a:pPr lvl="1"/>
            <a:r>
              <a:rPr lang="en-GB" sz="2500">
                <a:highlight>
                  <a:srgbClr val="00FF00"/>
                </a:highlight>
              </a:rPr>
              <a:t>Add your questions onto your assignment under the heading </a:t>
            </a:r>
            <a:r>
              <a:rPr lang="en-GB" sz="2500" b="1">
                <a:highlight>
                  <a:srgbClr val="00FF00"/>
                </a:highlight>
              </a:rPr>
              <a:t>‘I want to know’.</a:t>
            </a:r>
          </a:p>
          <a:p>
            <a:pPr lvl="1"/>
            <a:endParaRPr lang="en-GB" sz="2500" b="1">
              <a:highlight>
                <a:srgbClr val="00FF00"/>
              </a:highlight>
            </a:endParaRPr>
          </a:p>
          <a:p>
            <a:r>
              <a:rPr lang="en-GB" sz="2500" b="1" u="sng">
                <a:highlight>
                  <a:srgbClr val="800080"/>
                </a:highlight>
              </a:rPr>
              <a:t>Final reflection</a:t>
            </a:r>
          </a:p>
          <a:p>
            <a:endParaRPr lang="en-GB" sz="2500">
              <a:highlight>
                <a:srgbClr val="800080"/>
              </a:highlight>
            </a:endParaRPr>
          </a:p>
          <a:p>
            <a:r>
              <a:rPr lang="en-GB" sz="2500">
                <a:highlight>
                  <a:srgbClr val="800080"/>
                </a:highlight>
              </a:rPr>
              <a:t>Let’s share some of our questions as a class and  I would like to see if some children will have a go at predicting what they think the answers would be using their inference skills!</a:t>
            </a:r>
          </a:p>
          <a:p>
            <a:endParaRPr lang="en-GB"/>
          </a:p>
        </p:txBody>
      </p:sp>
    </p:spTree>
    <p:extLst>
      <p:ext uri="{BB962C8B-B14F-4D97-AF65-F5344CB8AC3E}">
        <p14:creationId xmlns:p14="http://schemas.microsoft.com/office/powerpoint/2010/main" val="3479605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Maths</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250032" y="1489696"/>
            <a:ext cx="11556802" cy="5033408"/>
          </a:xfrm>
        </p:spPr>
        <p:txBody>
          <a:bodyPr>
            <a:normAutofit/>
          </a:bodyPr>
          <a:lstStyle/>
          <a:p>
            <a:pPr algn="l"/>
            <a:r>
              <a:rPr lang="en-GB" sz="4000" u="sng"/>
              <a:t>L.I. – To compare area</a:t>
            </a:r>
          </a:p>
        </p:txBody>
      </p:sp>
    </p:spTree>
    <p:extLst>
      <p:ext uri="{BB962C8B-B14F-4D97-AF65-F5344CB8AC3E}">
        <p14:creationId xmlns:p14="http://schemas.microsoft.com/office/powerpoint/2010/main" val="7240097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7BCCA3-DDC7-40A9-ACD0-AA8D84A57E96}"/>
              </a:ext>
            </a:extLst>
          </p:cNvPr>
          <p:cNvPicPr>
            <a:picLocks noChangeAspect="1"/>
          </p:cNvPicPr>
          <p:nvPr/>
        </p:nvPicPr>
        <p:blipFill>
          <a:blip r:embed="rId2"/>
          <a:stretch>
            <a:fillRect/>
          </a:stretch>
        </p:blipFill>
        <p:spPr>
          <a:xfrm>
            <a:off x="48956" y="0"/>
            <a:ext cx="12094087" cy="6857999"/>
          </a:xfrm>
          <a:prstGeom prst="rect">
            <a:avLst/>
          </a:prstGeom>
        </p:spPr>
      </p:pic>
    </p:spTree>
    <p:extLst>
      <p:ext uri="{BB962C8B-B14F-4D97-AF65-F5344CB8AC3E}">
        <p14:creationId xmlns:p14="http://schemas.microsoft.com/office/powerpoint/2010/main" val="1175697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94682D-E887-4005-9478-7B30D888DCBB}"/>
              </a:ext>
            </a:extLst>
          </p:cNvPr>
          <p:cNvPicPr>
            <a:picLocks noChangeAspect="1"/>
          </p:cNvPicPr>
          <p:nvPr/>
        </p:nvPicPr>
        <p:blipFill>
          <a:blip r:embed="rId2"/>
          <a:stretch>
            <a:fillRect/>
          </a:stretch>
        </p:blipFill>
        <p:spPr>
          <a:xfrm>
            <a:off x="138352" y="0"/>
            <a:ext cx="11915295" cy="6857999"/>
          </a:xfrm>
          <a:prstGeom prst="rect">
            <a:avLst/>
          </a:prstGeom>
        </p:spPr>
      </p:pic>
    </p:spTree>
    <p:extLst>
      <p:ext uri="{BB962C8B-B14F-4D97-AF65-F5344CB8AC3E}">
        <p14:creationId xmlns:p14="http://schemas.microsoft.com/office/powerpoint/2010/main" val="4055347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18725F-AD81-4EF1-AA6D-7208301EAF84}"/>
              </a:ext>
            </a:extLst>
          </p:cNvPr>
          <p:cNvSpPr/>
          <p:nvPr/>
        </p:nvSpPr>
        <p:spPr>
          <a:xfrm>
            <a:off x="176621" y="404666"/>
            <a:ext cx="3001036" cy="51567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A11F7C-CBF8-46F0-A127-0C6DCAE4060F}"/>
              </a:ext>
            </a:extLst>
          </p:cNvPr>
          <p:cNvSpPr/>
          <p:nvPr/>
        </p:nvSpPr>
        <p:spPr>
          <a:xfrm>
            <a:off x="9116754" y="409355"/>
            <a:ext cx="2932590" cy="51594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59FDEC-FA99-4F4E-9CC8-045BF3C51C92}"/>
              </a:ext>
            </a:extLst>
          </p:cNvPr>
          <p:cNvSpPr/>
          <p:nvPr/>
        </p:nvSpPr>
        <p:spPr>
          <a:xfrm>
            <a:off x="6116848" y="397301"/>
            <a:ext cx="2990574" cy="514987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EC89EAC-9D84-4BA4-9305-AFDFD7E39599}"/>
              </a:ext>
            </a:extLst>
          </p:cNvPr>
          <p:cNvSpPr/>
          <p:nvPr/>
        </p:nvSpPr>
        <p:spPr>
          <a:xfrm>
            <a:off x="3164528" y="411904"/>
            <a:ext cx="2964319" cy="51498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F4CD7E-491B-40E6-BDF0-14D8531A96FB}"/>
              </a:ext>
            </a:extLst>
          </p:cNvPr>
          <p:cNvSpPr txBox="1"/>
          <p:nvPr/>
        </p:nvSpPr>
        <p:spPr>
          <a:xfrm>
            <a:off x="324003" y="-2809"/>
            <a:ext cx="113845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Start with the red challenge </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and then move through the challenges as you finish the previous one.</a:t>
            </a:r>
          </a:p>
        </p:txBody>
      </p:sp>
      <p:pic>
        <p:nvPicPr>
          <p:cNvPr id="2" name="Picture 1">
            <a:extLst>
              <a:ext uri="{FF2B5EF4-FFF2-40B4-BE49-F238E27FC236}">
                <a16:creationId xmlns:a16="http://schemas.microsoft.com/office/drawing/2014/main" id="{7F67112D-B74A-49F4-B107-AE0A1FBF15E2}"/>
              </a:ext>
            </a:extLst>
          </p:cNvPr>
          <p:cNvPicPr>
            <a:picLocks noChangeAspect="1"/>
          </p:cNvPicPr>
          <p:nvPr/>
        </p:nvPicPr>
        <p:blipFill>
          <a:blip r:embed="rId3"/>
          <a:stretch>
            <a:fillRect/>
          </a:stretch>
        </p:blipFill>
        <p:spPr>
          <a:xfrm>
            <a:off x="210720" y="787084"/>
            <a:ext cx="2932590" cy="4391025"/>
          </a:xfrm>
          <a:prstGeom prst="rect">
            <a:avLst/>
          </a:prstGeom>
        </p:spPr>
      </p:pic>
      <p:grpSp>
        <p:nvGrpSpPr>
          <p:cNvPr id="11" name="Group 10">
            <a:extLst>
              <a:ext uri="{FF2B5EF4-FFF2-40B4-BE49-F238E27FC236}">
                <a16:creationId xmlns:a16="http://schemas.microsoft.com/office/drawing/2014/main" id="{50752955-BA0D-45D9-B635-310673FDEE26}"/>
              </a:ext>
            </a:extLst>
          </p:cNvPr>
          <p:cNvGrpSpPr/>
          <p:nvPr/>
        </p:nvGrpSpPr>
        <p:grpSpPr>
          <a:xfrm>
            <a:off x="3228684" y="1760314"/>
            <a:ext cx="2837137" cy="2363807"/>
            <a:chOff x="3228684" y="783771"/>
            <a:chExt cx="2837137" cy="2363807"/>
          </a:xfrm>
        </p:grpSpPr>
        <p:grpSp>
          <p:nvGrpSpPr>
            <p:cNvPr id="9" name="Group 8">
              <a:extLst>
                <a:ext uri="{FF2B5EF4-FFF2-40B4-BE49-F238E27FC236}">
                  <a16:creationId xmlns:a16="http://schemas.microsoft.com/office/drawing/2014/main" id="{CA05F5D0-41D1-4565-8835-643DD718BCFD}"/>
                </a:ext>
              </a:extLst>
            </p:cNvPr>
            <p:cNvGrpSpPr/>
            <p:nvPr/>
          </p:nvGrpSpPr>
          <p:grpSpPr>
            <a:xfrm>
              <a:off x="3228684" y="783771"/>
              <a:ext cx="2837137" cy="1409700"/>
              <a:chOff x="3228684" y="783771"/>
              <a:chExt cx="2837137" cy="1409700"/>
            </a:xfrm>
          </p:grpSpPr>
          <p:pic>
            <p:nvPicPr>
              <p:cNvPr id="3" name="Picture 2">
                <a:extLst>
                  <a:ext uri="{FF2B5EF4-FFF2-40B4-BE49-F238E27FC236}">
                    <a16:creationId xmlns:a16="http://schemas.microsoft.com/office/drawing/2014/main" id="{9AF1C3B2-F11A-436F-BAA5-CA6A4FA1AEEB}"/>
                  </a:ext>
                </a:extLst>
              </p:cNvPr>
              <p:cNvPicPr>
                <a:picLocks noChangeAspect="1"/>
              </p:cNvPicPr>
              <p:nvPr/>
            </p:nvPicPr>
            <p:blipFill>
              <a:blip r:embed="rId4"/>
              <a:stretch>
                <a:fillRect/>
              </a:stretch>
            </p:blipFill>
            <p:spPr>
              <a:xfrm>
                <a:off x="3228684" y="783771"/>
                <a:ext cx="2837137" cy="1409700"/>
              </a:xfrm>
              <a:prstGeom prst="rect">
                <a:avLst/>
              </a:prstGeom>
            </p:spPr>
          </p:pic>
          <p:sp>
            <p:nvSpPr>
              <p:cNvPr id="4" name="TextBox 3">
                <a:extLst>
                  <a:ext uri="{FF2B5EF4-FFF2-40B4-BE49-F238E27FC236}">
                    <a16:creationId xmlns:a16="http://schemas.microsoft.com/office/drawing/2014/main" id="{9C6AC7AF-23B5-4C0F-93BE-ED11B6C9C40E}"/>
                  </a:ext>
                </a:extLst>
              </p:cNvPr>
              <p:cNvSpPr txBox="1"/>
              <p:nvPr/>
            </p:nvSpPr>
            <p:spPr>
              <a:xfrm>
                <a:off x="3291024" y="1190210"/>
                <a:ext cx="362655" cy="369332"/>
              </a:xfrm>
              <a:prstGeom prst="rect">
                <a:avLst/>
              </a:prstGeom>
              <a:noFill/>
            </p:spPr>
            <p:txBody>
              <a:bodyPr wrap="square" rtlCol="0">
                <a:spAutoFit/>
              </a:bodyPr>
              <a:lstStyle/>
              <a:p>
                <a:r>
                  <a:rPr lang="en-GB"/>
                  <a:t>A</a:t>
                </a:r>
              </a:p>
            </p:txBody>
          </p:sp>
          <p:sp>
            <p:nvSpPr>
              <p:cNvPr id="12" name="TextBox 11">
                <a:extLst>
                  <a:ext uri="{FF2B5EF4-FFF2-40B4-BE49-F238E27FC236}">
                    <a16:creationId xmlns:a16="http://schemas.microsoft.com/office/drawing/2014/main" id="{B45161A8-DBC4-4725-9205-8C80EDEF6297}"/>
                  </a:ext>
                </a:extLst>
              </p:cNvPr>
              <p:cNvSpPr txBox="1"/>
              <p:nvPr/>
            </p:nvSpPr>
            <p:spPr>
              <a:xfrm>
                <a:off x="5184754" y="1422298"/>
                <a:ext cx="362655" cy="369332"/>
              </a:xfrm>
              <a:prstGeom prst="rect">
                <a:avLst/>
              </a:prstGeom>
              <a:noFill/>
            </p:spPr>
            <p:txBody>
              <a:bodyPr wrap="square" rtlCol="0">
                <a:spAutoFit/>
              </a:bodyPr>
              <a:lstStyle/>
              <a:p>
                <a:r>
                  <a:rPr lang="en-GB"/>
                  <a:t>E</a:t>
                </a:r>
              </a:p>
            </p:txBody>
          </p:sp>
          <p:sp>
            <p:nvSpPr>
              <p:cNvPr id="13" name="TextBox 12">
                <a:extLst>
                  <a:ext uri="{FF2B5EF4-FFF2-40B4-BE49-F238E27FC236}">
                    <a16:creationId xmlns:a16="http://schemas.microsoft.com/office/drawing/2014/main" id="{89C7A03D-1C94-47B7-A5C9-4C26083891C9}"/>
                  </a:ext>
                </a:extLst>
              </p:cNvPr>
              <p:cNvSpPr txBox="1"/>
              <p:nvPr/>
            </p:nvSpPr>
            <p:spPr>
              <a:xfrm>
                <a:off x="4383200" y="1650686"/>
                <a:ext cx="362655" cy="369332"/>
              </a:xfrm>
              <a:prstGeom prst="rect">
                <a:avLst/>
              </a:prstGeom>
              <a:noFill/>
            </p:spPr>
            <p:txBody>
              <a:bodyPr wrap="square" rtlCol="0">
                <a:spAutoFit/>
              </a:bodyPr>
              <a:lstStyle/>
              <a:p>
                <a:r>
                  <a:rPr lang="en-GB"/>
                  <a:t>D</a:t>
                </a:r>
              </a:p>
            </p:txBody>
          </p:sp>
          <p:sp>
            <p:nvSpPr>
              <p:cNvPr id="14" name="TextBox 13">
                <a:extLst>
                  <a:ext uri="{FF2B5EF4-FFF2-40B4-BE49-F238E27FC236}">
                    <a16:creationId xmlns:a16="http://schemas.microsoft.com/office/drawing/2014/main" id="{86B2DC1A-E106-440A-8C26-4EAD8B22C9FC}"/>
                  </a:ext>
                </a:extLst>
              </p:cNvPr>
              <p:cNvSpPr txBox="1"/>
              <p:nvPr/>
            </p:nvSpPr>
            <p:spPr>
              <a:xfrm>
                <a:off x="3798184" y="1650070"/>
                <a:ext cx="362655" cy="369332"/>
              </a:xfrm>
              <a:prstGeom prst="rect">
                <a:avLst/>
              </a:prstGeom>
              <a:noFill/>
            </p:spPr>
            <p:txBody>
              <a:bodyPr wrap="square" rtlCol="0">
                <a:spAutoFit/>
              </a:bodyPr>
              <a:lstStyle/>
              <a:p>
                <a:r>
                  <a:rPr lang="en-GB"/>
                  <a:t>B</a:t>
                </a:r>
              </a:p>
            </p:txBody>
          </p:sp>
          <p:sp>
            <p:nvSpPr>
              <p:cNvPr id="15" name="TextBox 14">
                <a:extLst>
                  <a:ext uri="{FF2B5EF4-FFF2-40B4-BE49-F238E27FC236}">
                    <a16:creationId xmlns:a16="http://schemas.microsoft.com/office/drawing/2014/main" id="{137F6A8C-FFBA-4944-B143-161F73B56383}"/>
                  </a:ext>
                </a:extLst>
              </p:cNvPr>
              <p:cNvSpPr txBox="1"/>
              <p:nvPr/>
            </p:nvSpPr>
            <p:spPr>
              <a:xfrm>
                <a:off x="4110879" y="983178"/>
                <a:ext cx="362655" cy="369332"/>
              </a:xfrm>
              <a:prstGeom prst="rect">
                <a:avLst/>
              </a:prstGeom>
              <a:noFill/>
            </p:spPr>
            <p:txBody>
              <a:bodyPr wrap="square" rtlCol="0">
                <a:spAutoFit/>
              </a:bodyPr>
              <a:lstStyle/>
              <a:p>
                <a:r>
                  <a:rPr lang="en-GB"/>
                  <a:t>C</a:t>
                </a:r>
              </a:p>
            </p:txBody>
          </p:sp>
        </p:grpSp>
        <p:sp>
          <p:nvSpPr>
            <p:cNvPr id="10" name="TextBox 9">
              <a:extLst>
                <a:ext uri="{FF2B5EF4-FFF2-40B4-BE49-F238E27FC236}">
                  <a16:creationId xmlns:a16="http://schemas.microsoft.com/office/drawing/2014/main" id="{C0931ECC-43F8-4E5C-9D7E-308816348573}"/>
                </a:ext>
              </a:extLst>
            </p:cNvPr>
            <p:cNvSpPr txBox="1"/>
            <p:nvPr/>
          </p:nvSpPr>
          <p:spPr>
            <a:xfrm>
              <a:off x="3238016" y="2193471"/>
              <a:ext cx="2827805" cy="954107"/>
            </a:xfrm>
            <a:prstGeom prst="rect">
              <a:avLst/>
            </a:prstGeom>
            <a:noFill/>
          </p:spPr>
          <p:txBody>
            <a:bodyPr wrap="square" rtlCol="0">
              <a:spAutoFit/>
            </a:bodyPr>
            <a:lstStyle/>
            <a:p>
              <a:r>
                <a:rPr lang="en-GB" sz="1400"/>
                <a:t>Which shape has the smallest area?</a:t>
              </a:r>
            </a:p>
            <a:p>
              <a:r>
                <a:rPr lang="en-GB" sz="1400"/>
                <a:t>What shape has the greatest area?</a:t>
              </a:r>
            </a:p>
            <a:p>
              <a:r>
                <a:rPr lang="en-GB" sz="1400"/>
                <a:t>What is the total area of the shapes on this board?</a:t>
              </a:r>
            </a:p>
          </p:txBody>
        </p:sp>
      </p:grpSp>
      <p:pic>
        <p:nvPicPr>
          <p:cNvPr id="16" name="Picture 15">
            <a:extLst>
              <a:ext uri="{FF2B5EF4-FFF2-40B4-BE49-F238E27FC236}">
                <a16:creationId xmlns:a16="http://schemas.microsoft.com/office/drawing/2014/main" id="{642F90A3-547C-404C-8658-98C375F9D16E}"/>
              </a:ext>
            </a:extLst>
          </p:cNvPr>
          <p:cNvPicPr>
            <a:picLocks noChangeAspect="1"/>
          </p:cNvPicPr>
          <p:nvPr/>
        </p:nvPicPr>
        <p:blipFill>
          <a:blip r:embed="rId5"/>
          <a:stretch>
            <a:fillRect/>
          </a:stretch>
        </p:blipFill>
        <p:spPr>
          <a:xfrm>
            <a:off x="6179874" y="1815668"/>
            <a:ext cx="2903663" cy="2381250"/>
          </a:xfrm>
          <a:prstGeom prst="rect">
            <a:avLst/>
          </a:prstGeom>
        </p:spPr>
      </p:pic>
      <p:sp>
        <p:nvSpPr>
          <p:cNvPr id="17" name="TextBox 16">
            <a:extLst>
              <a:ext uri="{FF2B5EF4-FFF2-40B4-BE49-F238E27FC236}">
                <a16:creationId xmlns:a16="http://schemas.microsoft.com/office/drawing/2014/main" id="{64B7D9D3-44D1-4736-B45F-7290DFA66390}"/>
              </a:ext>
            </a:extLst>
          </p:cNvPr>
          <p:cNvSpPr txBox="1"/>
          <p:nvPr/>
        </p:nvSpPr>
        <p:spPr>
          <a:xfrm>
            <a:off x="6203248" y="1048096"/>
            <a:ext cx="2864790" cy="738664"/>
          </a:xfrm>
          <a:prstGeom prst="rect">
            <a:avLst/>
          </a:prstGeom>
          <a:noFill/>
        </p:spPr>
        <p:txBody>
          <a:bodyPr wrap="square" rtlCol="0">
            <a:spAutoFit/>
          </a:bodyPr>
          <a:lstStyle/>
          <a:p>
            <a:r>
              <a:rPr lang="en-GB" sz="1400"/>
              <a:t>Write the area of each shape in the pairs and then use the symbols &lt;,&gt; or = to compare them.</a:t>
            </a:r>
          </a:p>
        </p:txBody>
      </p:sp>
      <p:sp>
        <p:nvSpPr>
          <p:cNvPr id="21" name="TextBox 20">
            <a:extLst>
              <a:ext uri="{FF2B5EF4-FFF2-40B4-BE49-F238E27FC236}">
                <a16:creationId xmlns:a16="http://schemas.microsoft.com/office/drawing/2014/main" id="{7F9A2066-5BC5-439A-8E8E-6442D7231025}"/>
              </a:ext>
            </a:extLst>
          </p:cNvPr>
          <p:cNvSpPr txBox="1"/>
          <p:nvPr/>
        </p:nvSpPr>
        <p:spPr>
          <a:xfrm>
            <a:off x="9267506" y="1551435"/>
            <a:ext cx="2542388" cy="2862322"/>
          </a:xfrm>
          <a:prstGeom prst="rect">
            <a:avLst/>
          </a:prstGeom>
          <a:noFill/>
        </p:spPr>
        <p:txBody>
          <a:bodyPr wrap="square" rtlCol="0">
            <a:spAutoFit/>
          </a:bodyPr>
          <a:lstStyle/>
          <a:p>
            <a:r>
              <a:rPr lang="en-GB"/>
              <a:t>Is it always, sometimes or never true that taller, wider shapes have a greater area than shorter, narrower shapes?</a:t>
            </a:r>
          </a:p>
          <a:p>
            <a:endParaRPr lang="en-GB"/>
          </a:p>
          <a:p>
            <a:r>
              <a:rPr lang="en-GB"/>
              <a:t>Draw some shapes on a blank piece of paper to try out your ideas</a:t>
            </a:r>
          </a:p>
        </p:txBody>
      </p:sp>
    </p:spTree>
    <p:extLst>
      <p:ext uri="{BB962C8B-B14F-4D97-AF65-F5344CB8AC3E}">
        <p14:creationId xmlns:p14="http://schemas.microsoft.com/office/powerpoint/2010/main" val="28722467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2" y="420409"/>
            <a:ext cx="11691938" cy="3782735"/>
          </a:xfrm>
        </p:spPr>
        <p:txBody>
          <a:bodyPr>
            <a:normAutofit fontScale="90000"/>
          </a:bodyPr>
          <a:lstStyle/>
          <a:p>
            <a:r>
              <a:rPr lang="en-GB" b="1" u="sng">
                <a:latin typeface="Gill Sans MT" panose="020B0502020104020203" pitchFamily="34" charset="0"/>
              </a:rPr>
              <a:t>English</a:t>
            </a:r>
            <a:br>
              <a:rPr lang="en-GB" b="1" u="sng">
                <a:latin typeface="Gill Sans MT" panose="020B0502020104020203" pitchFamily="34" charset="0"/>
              </a:rPr>
            </a:br>
            <a:br>
              <a:rPr lang="en-GB" b="1" u="sng">
                <a:latin typeface="Gill Sans MT" panose="020B0502020104020203" pitchFamily="34" charset="0"/>
              </a:rPr>
            </a:br>
            <a:r>
              <a:rPr lang="en-GB" b="1" u="sng">
                <a:latin typeface="Gill Sans MT" panose="020B0502020104020203" pitchFamily="34" charset="0"/>
              </a:rPr>
              <a:t>LI: To investigate and analyse the effectiveness of calligrams and shape poems</a:t>
            </a:r>
          </a:p>
        </p:txBody>
      </p:sp>
      <p:sp>
        <p:nvSpPr>
          <p:cNvPr id="3" name="TextBox 2">
            <a:extLst>
              <a:ext uri="{FF2B5EF4-FFF2-40B4-BE49-F238E27FC236}">
                <a16:creationId xmlns:a16="http://schemas.microsoft.com/office/drawing/2014/main" id="{AE55A67E-0DEC-4C71-941D-441429AB1538}"/>
              </a:ext>
            </a:extLst>
          </p:cNvPr>
          <p:cNvSpPr txBox="1"/>
          <p:nvPr/>
        </p:nvSpPr>
        <p:spPr>
          <a:xfrm>
            <a:off x="944879" y="3402925"/>
            <a:ext cx="10997089" cy="1600438"/>
          </a:xfrm>
          <a:prstGeom prst="rect">
            <a:avLst/>
          </a:prstGeom>
          <a:noFill/>
        </p:spPr>
        <p:txBody>
          <a:bodyPr wrap="square" rtlCol="0">
            <a:spAutoFit/>
          </a:bodyPr>
          <a:lstStyle/>
          <a:p>
            <a:pPr algn="ctr"/>
            <a:endParaRPr lang="en-GB" sz="8000"/>
          </a:p>
          <a:p>
            <a:pPr algn="ctr"/>
            <a:endParaRPr lang="en-GB"/>
          </a:p>
        </p:txBody>
      </p:sp>
    </p:spTree>
    <p:extLst>
      <p:ext uri="{BB962C8B-B14F-4D97-AF65-F5344CB8AC3E}">
        <p14:creationId xmlns:p14="http://schemas.microsoft.com/office/powerpoint/2010/main" val="5885330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poem made up of calligrams">
            <a:extLst>
              <a:ext uri="{FF2B5EF4-FFF2-40B4-BE49-F238E27FC236}">
                <a16:creationId xmlns:a16="http://schemas.microsoft.com/office/drawing/2014/main" id="{EBBA0D7F-ACD1-49F2-B2D4-0673B2B6DF4D}"/>
              </a:ext>
            </a:extLst>
          </p:cNvPr>
          <p:cNvPicPr/>
          <p:nvPr/>
        </p:nvPicPr>
        <p:blipFill rotWithShape="1">
          <a:blip r:embed="rId3" cstate="print">
            <a:extLst>
              <a:ext uri="{28A0092B-C50C-407E-A947-70E740481C1C}">
                <a14:useLocalDpi xmlns:a14="http://schemas.microsoft.com/office/drawing/2010/main" val="0"/>
              </a:ext>
            </a:extLst>
          </a:blip>
          <a:srcRect l="10041" t="5139" r="7895" b="5382"/>
          <a:stretch/>
        </p:blipFill>
        <p:spPr bwMode="auto">
          <a:xfrm>
            <a:off x="0" y="0"/>
            <a:ext cx="3634740" cy="3817620"/>
          </a:xfrm>
          <a:prstGeom prst="rect">
            <a:avLst/>
          </a:prstGeom>
          <a:noFill/>
          <a:ln>
            <a:noFill/>
          </a:ln>
        </p:spPr>
      </p:pic>
      <p:pic>
        <p:nvPicPr>
          <p:cNvPr id="6" name="Picture 5" descr="Image result for poem made up of calligrams">
            <a:extLst>
              <a:ext uri="{FF2B5EF4-FFF2-40B4-BE49-F238E27FC236}">
                <a16:creationId xmlns:a16="http://schemas.microsoft.com/office/drawing/2014/main" id="{942E334E-03A4-4F63-9812-20C8A9AC3A6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690688"/>
            <a:ext cx="4714240" cy="5027930"/>
          </a:xfrm>
          <a:prstGeom prst="rect">
            <a:avLst/>
          </a:prstGeom>
          <a:noFill/>
          <a:ln>
            <a:noFill/>
          </a:ln>
        </p:spPr>
      </p:pic>
      <p:pic>
        <p:nvPicPr>
          <p:cNvPr id="7" name="Picture 6" descr="Image result for poem made up of calligrams">
            <a:extLst>
              <a:ext uri="{FF2B5EF4-FFF2-40B4-BE49-F238E27FC236}">
                <a16:creationId xmlns:a16="http://schemas.microsoft.com/office/drawing/2014/main" id="{0BA60FF4-9762-46A0-8DED-537943E28C1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3817620"/>
            <a:ext cx="3017520" cy="3018155"/>
          </a:xfrm>
          <a:prstGeom prst="rect">
            <a:avLst/>
          </a:prstGeom>
          <a:noFill/>
          <a:ln>
            <a:noFill/>
          </a:ln>
        </p:spPr>
      </p:pic>
      <p:pic>
        <p:nvPicPr>
          <p:cNvPr id="8" name="Picture 7" descr="Image result for poem made up of calligrams">
            <a:extLst>
              <a:ext uri="{FF2B5EF4-FFF2-40B4-BE49-F238E27FC236}">
                <a16:creationId xmlns:a16="http://schemas.microsoft.com/office/drawing/2014/main" id="{354C9720-305B-4D16-85A5-9D2CE5C6484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41139" y="0"/>
            <a:ext cx="3152141" cy="2373313"/>
          </a:xfrm>
          <a:prstGeom prst="rect">
            <a:avLst/>
          </a:prstGeom>
          <a:noFill/>
          <a:ln>
            <a:noFill/>
          </a:ln>
        </p:spPr>
      </p:pic>
      <p:pic>
        <p:nvPicPr>
          <p:cNvPr id="12" name="Picture 11">
            <a:extLst>
              <a:ext uri="{FF2B5EF4-FFF2-40B4-BE49-F238E27FC236}">
                <a16:creationId xmlns:a16="http://schemas.microsoft.com/office/drawing/2014/main" id="{A32BCFEC-CD4E-4C2B-A013-3AEEB7B3B04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836495" y="2470785"/>
            <a:ext cx="3355341" cy="4387215"/>
          </a:xfrm>
          <a:prstGeom prst="rect">
            <a:avLst/>
          </a:prstGeom>
        </p:spPr>
      </p:pic>
      <p:sp>
        <p:nvSpPr>
          <p:cNvPr id="9" name="Speech Bubble: Oval 8">
            <a:extLst>
              <a:ext uri="{FF2B5EF4-FFF2-40B4-BE49-F238E27FC236}">
                <a16:creationId xmlns:a16="http://schemas.microsoft.com/office/drawing/2014/main" id="{939A8230-1D10-4687-91E3-86D3C54D735F}"/>
              </a:ext>
            </a:extLst>
          </p:cNvPr>
          <p:cNvSpPr/>
          <p:nvPr/>
        </p:nvSpPr>
        <p:spPr>
          <a:xfrm>
            <a:off x="7445911" y="0"/>
            <a:ext cx="4714240" cy="2133600"/>
          </a:xfrm>
          <a:prstGeom prst="wedgeEllipseCallout">
            <a:avLst>
              <a:gd name="adj1" fmla="val 32452"/>
              <a:gd name="adj2" fmla="val 7426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b="1"/>
              <a:t>Which poem do you think is most effective? Why?</a:t>
            </a:r>
          </a:p>
        </p:txBody>
      </p:sp>
    </p:spTree>
    <p:extLst>
      <p:ext uri="{BB962C8B-B14F-4D97-AF65-F5344CB8AC3E}">
        <p14:creationId xmlns:p14="http://schemas.microsoft.com/office/powerpoint/2010/main" val="4261039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4F0EDE5-92A3-42E5-B554-652263172438}"/>
              </a:ext>
            </a:extLst>
          </p:cNvPr>
          <p:cNvPicPr>
            <a:picLocks noChangeAspect="1"/>
          </p:cNvPicPr>
          <p:nvPr/>
        </p:nvPicPr>
        <p:blipFill>
          <a:blip r:embed="rId2"/>
          <a:stretch>
            <a:fillRect/>
          </a:stretch>
        </p:blipFill>
        <p:spPr>
          <a:xfrm>
            <a:off x="-26276" y="0"/>
            <a:ext cx="12244552" cy="6858000"/>
          </a:xfrm>
          <a:prstGeom prst="rect">
            <a:avLst/>
          </a:prstGeom>
        </p:spPr>
      </p:pic>
    </p:spTree>
    <p:extLst>
      <p:ext uri="{BB962C8B-B14F-4D97-AF65-F5344CB8AC3E}">
        <p14:creationId xmlns:p14="http://schemas.microsoft.com/office/powerpoint/2010/main" val="41338453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41E7AD-0387-48A8-82DE-48C75132A745}"/>
              </a:ext>
            </a:extLst>
          </p:cNvPr>
          <p:cNvPicPr/>
          <p:nvPr/>
        </p:nvPicPr>
        <p:blipFill rotWithShape="1">
          <a:blip r:embed="rId2" cstate="print">
            <a:extLst>
              <a:ext uri="{28A0092B-C50C-407E-A947-70E740481C1C}">
                <a14:useLocalDpi xmlns:a14="http://schemas.microsoft.com/office/drawing/2010/main" val="0"/>
              </a:ext>
            </a:extLst>
          </a:blip>
          <a:srcRect l="5255" t="7036" r="9407" b="5026"/>
          <a:stretch/>
        </p:blipFill>
        <p:spPr>
          <a:xfrm>
            <a:off x="62229" y="0"/>
            <a:ext cx="3341371" cy="4000500"/>
          </a:xfrm>
          <a:prstGeom prst="rect">
            <a:avLst/>
          </a:prstGeom>
        </p:spPr>
      </p:pic>
      <p:pic>
        <p:nvPicPr>
          <p:cNvPr id="9" name="Picture 8" descr="Image result for calligram poem using onomatopoeia">
            <a:extLst>
              <a:ext uri="{FF2B5EF4-FFF2-40B4-BE49-F238E27FC236}">
                <a16:creationId xmlns:a16="http://schemas.microsoft.com/office/drawing/2014/main" id="{9DC48541-A7E0-4563-9646-30752874B86D}"/>
              </a:ext>
            </a:extLst>
          </p:cNvPr>
          <p:cNvPicPr/>
          <p:nvPr/>
        </p:nvPicPr>
        <p:blipFill rotWithShape="1">
          <a:blip r:embed="rId3">
            <a:extLst>
              <a:ext uri="{28A0092B-C50C-407E-A947-70E740481C1C}">
                <a14:useLocalDpi xmlns:a14="http://schemas.microsoft.com/office/drawing/2010/main" val="0"/>
              </a:ext>
            </a:extLst>
          </a:blip>
          <a:srcRect l="10415" t="16632" r="8821" b="16274"/>
          <a:stretch/>
        </p:blipFill>
        <p:spPr bwMode="auto">
          <a:xfrm>
            <a:off x="3714115" y="0"/>
            <a:ext cx="3547110" cy="2534285"/>
          </a:xfrm>
          <a:prstGeom prst="rect">
            <a:avLst/>
          </a:prstGeom>
          <a:noFill/>
          <a:ln>
            <a:noFill/>
          </a:ln>
          <a:extLst>
            <a:ext uri="{53640926-AAD7-44D8-BBD7-CCE9431645EC}">
              <a14:shadowObscured xmlns:a14="http://schemas.microsoft.com/office/drawing/2010/main"/>
            </a:ext>
          </a:extLst>
        </p:spPr>
      </p:pic>
      <p:pic>
        <p:nvPicPr>
          <p:cNvPr id="10" name="Picture 9" descr="Calligrams">
            <a:extLst>
              <a:ext uri="{FF2B5EF4-FFF2-40B4-BE49-F238E27FC236}">
                <a16:creationId xmlns:a16="http://schemas.microsoft.com/office/drawing/2014/main" id="{B27014D1-6227-487C-9F84-10AC0D2B906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86625" y="0"/>
            <a:ext cx="4900930" cy="5311775"/>
          </a:xfrm>
          <a:prstGeom prst="rect">
            <a:avLst/>
          </a:prstGeom>
          <a:noFill/>
          <a:ln>
            <a:noFill/>
          </a:ln>
        </p:spPr>
      </p:pic>
      <p:pic>
        <p:nvPicPr>
          <p:cNvPr id="11" name="Picture 10" descr="Image result for shape poems with calligrams">
            <a:extLst>
              <a:ext uri="{FF2B5EF4-FFF2-40B4-BE49-F238E27FC236}">
                <a16:creationId xmlns:a16="http://schemas.microsoft.com/office/drawing/2014/main" id="{205E7415-297E-47BD-BE80-5D63FB35990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3870252"/>
            <a:ext cx="5213350" cy="3001645"/>
          </a:xfrm>
          <a:prstGeom prst="rect">
            <a:avLst/>
          </a:prstGeom>
          <a:noFill/>
          <a:ln>
            <a:noFill/>
          </a:ln>
        </p:spPr>
      </p:pic>
      <p:sp>
        <p:nvSpPr>
          <p:cNvPr id="6" name="Speech Bubble: Oval 5">
            <a:extLst>
              <a:ext uri="{FF2B5EF4-FFF2-40B4-BE49-F238E27FC236}">
                <a16:creationId xmlns:a16="http://schemas.microsoft.com/office/drawing/2014/main" id="{8264FE05-624F-4E1E-86B2-73E9795CAE3F}"/>
              </a:ext>
            </a:extLst>
          </p:cNvPr>
          <p:cNvSpPr/>
          <p:nvPr/>
        </p:nvSpPr>
        <p:spPr>
          <a:xfrm>
            <a:off x="4154805" y="2510082"/>
            <a:ext cx="3131820" cy="2720340"/>
          </a:xfrm>
          <a:prstGeom prst="wedgeEllipseCallout">
            <a:avLst>
              <a:gd name="adj1" fmla="val 32452"/>
              <a:gd name="adj2" fmla="val 7426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a:t>If you could write a shape poem about  anything, what would you choose and what would it look like?</a:t>
            </a:r>
          </a:p>
        </p:txBody>
      </p:sp>
      <p:sp>
        <p:nvSpPr>
          <p:cNvPr id="7" name="Speech Bubble: Oval 6">
            <a:extLst>
              <a:ext uri="{FF2B5EF4-FFF2-40B4-BE49-F238E27FC236}">
                <a16:creationId xmlns:a16="http://schemas.microsoft.com/office/drawing/2014/main" id="{1E94963A-A6C9-4708-9060-46A64618AD5E}"/>
              </a:ext>
            </a:extLst>
          </p:cNvPr>
          <p:cNvSpPr/>
          <p:nvPr/>
        </p:nvSpPr>
        <p:spPr>
          <a:xfrm>
            <a:off x="8861742" y="5311775"/>
            <a:ext cx="2488565" cy="1180465"/>
          </a:xfrm>
          <a:prstGeom prst="wedgeEllipseCallout">
            <a:avLst>
              <a:gd name="adj1" fmla="val 32452"/>
              <a:gd name="adj2" fmla="val 7426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a:t>Which poem is your favourite and why?</a:t>
            </a:r>
          </a:p>
        </p:txBody>
      </p:sp>
    </p:spTree>
    <p:extLst>
      <p:ext uri="{BB962C8B-B14F-4D97-AF65-F5344CB8AC3E}">
        <p14:creationId xmlns:p14="http://schemas.microsoft.com/office/powerpoint/2010/main" val="2046515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t>English</a:t>
            </a:r>
            <a:endParaRPr lang="en-GB" b="1" u="sng">
              <a:latin typeface="Gill Sans MT" panose="020B0502020104020203" pitchFamily="34" charset="0"/>
            </a:endParaRP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520302" y="1292748"/>
            <a:ext cx="11151395" cy="5033408"/>
          </a:xfrm>
        </p:spPr>
        <p:txBody>
          <a:bodyPr>
            <a:normAutofit/>
          </a:bodyPr>
          <a:lstStyle/>
          <a:p>
            <a:r>
              <a:rPr lang="en-GB" i="1"/>
              <a:t>Investigate the effectiveness of a range of calligrams and shape poems. </a:t>
            </a:r>
          </a:p>
        </p:txBody>
      </p:sp>
      <p:sp>
        <p:nvSpPr>
          <p:cNvPr id="5" name="Rectangle 4">
            <a:extLst>
              <a:ext uri="{FF2B5EF4-FFF2-40B4-BE49-F238E27FC236}">
                <a16:creationId xmlns:a16="http://schemas.microsoft.com/office/drawing/2014/main" id="{6718725F-AD81-4EF1-AA6D-7208301EAF84}"/>
              </a:ext>
            </a:extLst>
          </p:cNvPr>
          <p:cNvSpPr/>
          <p:nvPr/>
        </p:nvSpPr>
        <p:spPr>
          <a:xfrm>
            <a:off x="327591" y="1731818"/>
            <a:ext cx="2804090" cy="478443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a:p>
            <a:pPr marL="285750" indent="-285750">
              <a:buFont typeface="Arial" panose="020B0604020202020204" pitchFamily="34" charset="0"/>
              <a:buChar char="•"/>
            </a:pPr>
            <a:endParaRPr lang="en-GB">
              <a:solidFill>
                <a:schemeClr val="tx1"/>
              </a:solidFill>
            </a:endParaRPr>
          </a:p>
          <a:p>
            <a:pPr algn="ctr"/>
            <a:r>
              <a:rPr lang="en-GB" sz="2800" b="1">
                <a:solidFill>
                  <a:schemeClr val="tx1"/>
                </a:solidFill>
              </a:rPr>
              <a:t>Explain what you like about each of the calligrams and shape poems.</a:t>
            </a:r>
          </a:p>
          <a:p>
            <a:pPr algn="ctr"/>
            <a:endParaRPr lang="en-GB" sz="2800">
              <a:solidFill>
                <a:schemeClr val="tx1"/>
              </a:solidFill>
            </a:endParaRPr>
          </a:p>
          <a:p>
            <a:pPr algn="ctr"/>
            <a:r>
              <a:rPr lang="en-GB" sz="2800">
                <a:solidFill>
                  <a:schemeClr val="tx1"/>
                </a:solidFill>
              </a:rPr>
              <a:t>Tell me about the interesting vocabulary the poet used?</a:t>
            </a:r>
          </a:p>
          <a:p>
            <a:pPr marL="285750" indent="-285750">
              <a:buFont typeface="Arial" panose="020B0604020202020204" pitchFamily="34" charset="0"/>
              <a:buChar char="•"/>
            </a:pPr>
            <a:endParaRPr lang="en-GB">
              <a:solidFill>
                <a:schemeClr val="tx1"/>
              </a:solidFill>
            </a:endParaRPr>
          </a:p>
          <a:p>
            <a:pPr marL="285750" indent="-285750">
              <a:buFont typeface="Arial" panose="020B0604020202020204" pitchFamily="34" charset="0"/>
              <a:buChar char="•"/>
            </a:pPr>
            <a:endParaRPr lang="en-GB">
              <a:solidFill>
                <a:schemeClr val="tx1"/>
              </a:solidFill>
            </a:endParaRPr>
          </a:p>
          <a:p>
            <a:pPr marL="285750" indent="-285750">
              <a:buFont typeface="Arial" panose="020B0604020202020204" pitchFamily="34" charset="0"/>
              <a:buChar char="•"/>
            </a:pPr>
            <a:endParaRPr lang="en-GB">
              <a:solidFill>
                <a:schemeClr val="tx1"/>
              </a:solidFill>
            </a:endParaRPr>
          </a:p>
        </p:txBody>
      </p:sp>
      <p:sp>
        <p:nvSpPr>
          <p:cNvPr id="6" name="Rectangle 5">
            <a:extLst>
              <a:ext uri="{FF2B5EF4-FFF2-40B4-BE49-F238E27FC236}">
                <a16:creationId xmlns:a16="http://schemas.microsoft.com/office/drawing/2014/main" id="{C4A11F7C-CBF8-46F0-A127-0C6DCAE4060F}"/>
              </a:ext>
            </a:extLst>
          </p:cNvPr>
          <p:cNvSpPr/>
          <p:nvPr/>
        </p:nvSpPr>
        <p:spPr>
          <a:xfrm>
            <a:off x="9081246" y="1731818"/>
            <a:ext cx="2804090" cy="47844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rPr>
              <a:t>Explain what you liked using the key questions below.</a:t>
            </a:r>
          </a:p>
          <a:p>
            <a:pPr algn="ctr"/>
            <a:r>
              <a:rPr lang="en-GB" sz="2000">
                <a:solidFill>
                  <a:schemeClr val="tx1"/>
                </a:solidFill>
              </a:rPr>
              <a:t>What interesting vocabulary did the poet use?</a:t>
            </a:r>
          </a:p>
          <a:p>
            <a:pPr algn="ctr"/>
            <a:r>
              <a:rPr lang="en-GB" sz="2000">
                <a:solidFill>
                  <a:schemeClr val="tx1"/>
                </a:solidFill>
              </a:rPr>
              <a:t>Tell me about the exciting adjectives and adventurous verbs used.</a:t>
            </a:r>
          </a:p>
          <a:p>
            <a:pPr algn="ctr"/>
            <a:r>
              <a:rPr lang="en-GB" sz="2000">
                <a:solidFill>
                  <a:schemeClr val="tx1"/>
                </a:solidFill>
              </a:rPr>
              <a:t>Did you spot any similes? What effect did these have?</a:t>
            </a:r>
            <a:endParaRPr lang="en-GB" sz="2000" b="1">
              <a:solidFill>
                <a:schemeClr val="tx1"/>
              </a:solidFill>
            </a:endParaRPr>
          </a:p>
          <a:p>
            <a:pPr algn="ctr"/>
            <a:r>
              <a:rPr lang="en-GB">
                <a:solidFill>
                  <a:schemeClr val="tx1"/>
                </a:solidFill>
              </a:rPr>
              <a:t>Could you change any words into calligrams? </a:t>
            </a:r>
          </a:p>
          <a:p>
            <a:pPr algn="ctr"/>
            <a:r>
              <a:rPr lang="en-GB">
                <a:solidFill>
                  <a:schemeClr val="tx1"/>
                </a:solidFill>
              </a:rPr>
              <a:t>What effect would this have?</a:t>
            </a:r>
          </a:p>
        </p:txBody>
      </p:sp>
      <p:sp>
        <p:nvSpPr>
          <p:cNvPr id="7" name="Rectangle 6">
            <a:extLst>
              <a:ext uri="{FF2B5EF4-FFF2-40B4-BE49-F238E27FC236}">
                <a16:creationId xmlns:a16="http://schemas.microsoft.com/office/drawing/2014/main" id="{1459FDEC-FA99-4F4E-9CC8-045BF3C51C92}"/>
              </a:ext>
            </a:extLst>
          </p:cNvPr>
          <p:cNvSpPr/>
          <p:nvPr/>
        </p:nvSpPr>
        <p:spPr>
          <a:xfrm>
            <a:off x="6159873" y="1731818"/>
            <a:ext cx="2804090" cy="478443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rPr>
              <a:t>Explain what you like about the calligrams and the shape poems. </a:t>
            </a:r>
          </a:p>
          <a:p>
            <a:pPr algn="ctr"/>
            <a:r>
              <a:rPr lang="en-GB" sz="2000">
                <a:solidFill>
                  <a:schemeClr val="tx1"/>
                </a:solidFill>
              </a:rPr>
              <a:t>What interesting vocabulary did the poet use?</a:t>
            </a:r>
          </a:p>
          <a:p>
            <a:pPr algn="ctr"/>
            <a:r>
              <a:rPr lang="en-GB" sz="2000">
                <a:solidFill>
                  <a:schemeClr val="tx1"/>
                </a:solidFill>
              </a:rPr>
              <a:t>Tell me about the exciting adjectives and adventurous verbs used.</a:t>
            </a:r>
          </a:p>
          <a:p>
            <a:pPr algn="ctr"/>
            <a:r>
              <a:rPr lang="en-GB" sz="2000">
                <a:solidFill>
                  <a:schemeClr val="tx1"/>
                </a:solidFill>
              </a:rPr>
              <a:t>Did you spot any similes? What effect did these have?</a:t>
            </a:r>
          </a:p>
          <a:p>
            <a:pPr algn="ctr"/>
            <a:r>
              <a:rPr lang="en-GB" sz="2000">
                <a:solidFill>
                  <a:schemeClr val="tx1"/>
                </a:solidFill>
              </a:rPr>
              <a:t>What could you improve? How?</a:t>
            </a:r>
          </a:p>
        </p:txBody>
      </p:sp>
      <p:sp>
        <p:nvSpPr>
          <p:cNvPr id="8" name="Rectangle 7">
            <a:extLst>
              <a:ext uri="{FF2B5EF4-FFF2-40B4-BE49-F238E27FC236}">
                <a16:creationId xmlns:a16="http://schemas.microsoft.com/office/drawing/2014/main" id="{0EC89EAC-9D84-4BA4-9305-AFDFD7E39599}"/>
              </a:ext>
            </a:extLst>
          </p:cNvPr>
          <p:cNvSpPr/>
          <p:nvPr/>
        </p:nvSpPr>
        <p:spPr>
          <a:xfrm>
            <a:off x="3238500" y="1731818"/>
            <a:ext cx="2804090" cy="478443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a:solidFill>
                  <a:schemeClr val="tx1"/>
                </a:solidFill>
              </a:rPr>
              <a:t>Explain what you like about the calligrams and the shape poems. </a:t>
            </a:r>
          </a:p>
          <a:p>
            <a:pPr algn="ctr"/>
            <a:r>
              <a:rPr lang="en-GB" sz="2600">
                <a:solidFill>
                  <a:schemeClr val="tx1"/>
                </a:solidFill>
              </a:rPr>
              <a:t>What interesting vocabulary did the poet use?</a:t>
            </a:r>
          </a:p>
          <a:p>
            <a:pPr algn="ctr"/>
            <a:r>
              <a:rPr lang="en-GB" sz="2600">
                <a:solidFill>
                  <a:schemeClr val="tx1"/>
                </a:solidFill>
              </a:rPr>
              <a:t>Tell me about the exciting adjectives and adventurous verbs used.</a:t>
            </a:r>
          </a:p>
        </p:txBody>
      </p:sp>
    </p:spTree>
    <p:extLst>
      <p:ext uri="{BB962C8B-B14F-4D97-AF65-F5344CB8AC3E}">
        <p14:creationId xmlns:p14="http://schemas.microsoft.com/office/powerpoint/2010/main" val="21515077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D0015C-2381-40AA-9383-585A977AAA8E}"/>
              </a:ext>
            </a:extLst>
          </p:cNvPr>
          <p:cNvSpPr txBox="1">
            <a:spLocks/>
          </p:cNvSpPr>
          <p:nvPr/>
        </p:nvSpPr>
        <p:spPr>
          <a:xfrm>
            <a:off x="250031" y="225947"/>
            <a:ext cx="1432995" cy="91374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u="sng">
                <a:latin typeface="Gill Sans MT" panose="020B0502020104020203" pitchFamily="34" charset="0"/>
              </a:rPr>
              <a:t>PE</a:t>
            </a:r>
          </a:p>
        </p:txBody>
      </p:sp>
      <p:pic>
        <p:nvPicPr>
          <p:cNvPr id="2" name="Online Media 1" title="Physical Activities For Kids: Get Active At Home!">
            <a:hlinkClick r:id="" action="ppaction://media"/>
            <a:extLst>
              <a:ext uri="{FF2B5EF4-FFF2-40B4-BE49-F238E27FC236}">
                <a16:creationId xmlns:a16="http://schemas.microsoft.com/office/drawing/2014/main" id="{F3F90A0A-D5B1-416A-8478-CCCCEC2A5CC9}"/>
              </a:ext>
            </a:extLst>
          </p:cNvPr>
          <p:cNvPicPr>
            <a:picLocks noRot="1" noChangeAspect="1"/>
          </p:cNvPicPr>
          <p:nvPr>
            <a:videoFile r:link="rId1"/>
          </p:nvPr>
        </p:nvPicPr>
        <p:blipFill>
          <a:blip r:embed="rId3"/>
          <a:stretch>
            <a:fillRect/>
          </a:stretch>
        </p:blipFill>
        <p:spPr>
          <a:xfrm>
            <a:off x="2482042" y="1238161"/>
            <a:ext cx="9459927" cy="5344859"/>
          </a:xfrm>
          <a:prstGeom prst="rect">
            <a:avLst/>
          </a:prstGeom>
        </p:spPr>
      </p:pic>
      <p:sp>
        <p:nvSpPr>
          <p:cNvPr id="3" name="TextBox 2">
            <a:extLst>
              <a:ext uri="{FF2B5EF4-FFF2-40B4-BE49-F238E27FC236}">
                <a16:creationId xmlns:a16="http://schemas.microsoft.com/office/drawing/2014/main" id="{B63FF3F7-8A80-4A9C-86F5-FC161918FF74}"/>
              </a:ext>
            </a:extLst>
          </p:cNvPr>
          <p:cNvSpPr txBox="1"/>
          <p:nvPr/>
        </p:nvSpPr>
        <p:spPr>
          <a:xfrm>
            <a:off x="250031" y="2202430"/>
            <a:ext cx="1944529" cy="3416320"/>
          </a:xfrm>
          <a:prstGeom prst="rect">
            <a:avLst/>
          </a:prstGeom>
          <a:noFill/>
        </p:spPr>
        <p:txBody>
          <a:bodyPr wrap="square" rtlCol="0">
            <a:spAutoFit/>
          </a:bodyPr>
          <a:lstStyle/>
          <a:p>
            <a:r>
              <a:rPr lang="en-GB" sz="2400"/>
              <a:t>Complete the workout in the video. Challenge yourself to keep up with the characters on the screen.</a:t>
            </a:r>
          </a:p>
        </p:txBody>
      </p:sp>
      <p:sp>
        <p:nvSpPr>
          <p:cNvPr id="9" name="Rectangle 8">
            <a:extLst>
              <a:ext uri="{FF2B5EF4-FFF2-40B4-BE49-F238E27FC236}">
                <a16:creationId xmlns:a16="http://schemas.microsoft.com/office/drawing/2014/main" id="{4896C3F7-C8D5-4123-82BC-8BF524EAFB7D}"/>
              </a:ext>
            </a:extLst>
          </p:cNvPr>
          <p:cNvSpPr/>
          <p:nvPr/>
        </p:nvSpPr>
        <p:spPr>
          <a:xfrm>
            <a:off x="4452155" y="225947"/>
            <a:ext cx="3059235" cy="369332"/>
          </a:xfrm>
          <a:prstGeom prst="rect">
            <a:avLst/>
          </a:prstGeom>
        </p:spPr>
        <p:txBody>
          <a:bodyPr wrap="none">
            <a:spAutoFit/>
          </a:bodyPr>
          <a:lstStyle/>
          <a:p>
            <a:r>
              <a:rPr lang="en-GB">
                <a:hlinkClick r:id="rId4"/>
              </a:rPr>
              <a:t>https://youtu.be/3_oIssULEk0</a:t>
            </a:r>
            <a:r>
              <a:rPr lang="en-GB"/>
              <a:t> </a:t>
            </a:r>
          </a:p>
        </p:txBody>
      </p:sp>
    </p:spTree>
    <p:extLst>
      <p:ext uri="{BB962C8B-B14F-4D97-AF65-F5344CB8AC3E}">
        <p14:creationId xmlns:p14="http://schemas.microsoft.com/office/powerpoint/2010/main" val="25693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u="sng"/>
              <a:t>Thursday 25</a:t>
            </a:r>
            <a:r>
              <a:rPr lang="en-GB" u="sng" baseline="30000"/>
              <a:t>th</a:t>
            </a:r>
            <a:r>
              <a:rPr lang="en-GB" u="sng"/>
              <a:t> February 2021</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408638" y="1359876"/>
            <a:ext cx="11691938" cy="4941606"/>
          </a:xfrm>
        </p:spPr>
        <p:txBody>
          <a:bodyPr>
            <a:normAutofit/>
          </a:bodyPr>
          <a:lstStyle/>
          <a:p>
            <a:r>
              <a:rPr lang="en-GB" sz="4400"/>
              <a:t>Good Morning Enid Blyton and Jaqueline Wilson Class</a:t>
            </a:r>
          </a:p>
          <a:p>
            <a:endParaRPr lang="en-GB"/>
          </a:p>
        </p:txBody>
      </p:sp>
      <p:sp>
        <p:nvSpPr>
          <p:cNvPr id="7" name="Flowchart: Process 6">
            <a:extLst>
              <a:ext uri="{FF2B5EF4-FFF2-40B4-BE49-F238E27FC236}">
                <a16:creationId xmlns:a16="http://schemas.microsoft.com/office/drawing/2014/main" id="{6949E0C4-F873-4E7D-B249-127A596EFB9B}"/>
              </a:ext>
            </a:extLst>
          </p:cNvPr>
          <p:cNvSpPr/>
          <p:nvPr/>
        </p:nvSpPr>
        <p:spPr>
          <a:xfrm>
            <a:off x="250031" y="3419137"/>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9.30-10.30</a:t>
            </a:r>
          </a:p>
          <a:p>
            <a:pPr algn="ctr"/>
            <a:r>
              <a:rPr lang="en-GB"/>
              <a:t>Reading</a:t>
            </a:r>
          </a:p>
        </p:txBody>
      </p:sp>
      <p:sp>
        <p:nvSpPr>
          <p:cNvPr id="8" name="Arrow: Right 7">
            <a:extLst>
              <a:ext uri="{FF2B5EF4-FFF2-40B4-BE49-F238E27FC236}">
                <a16:creationId xmlns:a16="http://schemas.microsoft.com/office/drawing/2014/main" id="{100D704B-195B-47C4-AF60-1A7C6676164A}"/>
              </a:ext>
            </a:extLst>
          </p:cNvPr>
          <p:cNvSpPr/>
          <p:nvPr/>
        </p:nvSpPr>
        <p:spPr>
          <a:xfrm>
            <a:off x="2953066" y="4166300"/>
            <a:ext cx="1443916" cy="99043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4F3D9785-DFE4-4BB4-A868-AFEF5EEF94BA}"/>
              </a:ext>
            </a:extLst>
          </p:cNvPr>
          <p:cNvSpPr/>
          <p:nvPr/>
        </p:nvSpPr>
        <p:spPr>
          <a:xfrm>
            <a:off x="7523863" y="4166299"/>
            <a:ext cx="1443916" cy="99043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Process 8">
            <a:extLst>
              <a:ext uri="{FF2B5EF4-FFF2-40B4-BE49-F238E27FC236}">
                <a16:creationId xmlns:a16="http://schemas.microsoft.com/office/drawing/2014/main" id="{C93AE724-D94C-4536-9918-B967A5CAC732}"/>
              </a:ext>
            </a:extLst>
          </p:cNvPr>
          <p:cNvSpPr/>
          <p:nvPr/>
        </p:nvSpPr>
        <p:spPr>
          <a:xfrm>
            <a:off x="4703602" y="3429000"/>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11.00-12.00</a:t>
            </a:r>
          </a:p>
          <a:p>
            <a:pPr algn="ctr"/>
            <a:r>
              <a:rPr lang="en-GB"/>
              <a:t>Maths</a:t>
            </a:r>
          </a:p>
        </p:txBody>
      </p:sp>
      <p:sp>
        <p:nvSpPr>
          <p:cNvPr id="13" name="Flowchart: Process 12">
            <a:extLst>
              <a:ext uri="{FF2B5EF4-FFF2-40B4-BE49-F238E27FC236}">
                <a16:creationId xmlns:a16="http://schemas.microsoft.com/office/drawing/2014/main" id="{5F04BBCE-16AD-4223-9955-04583C7F406B}"/>
              </a:ext>
            </a:extLst>
          </p:cNvPr>
          <p:cNvSpPr/>
          <p:nvPr/>
        </p:nvSpPr>
        <p:spPr>
          <a:xfrm>
            <a:off x="9238934" y="3419137"/>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1.00-2.00</a:t>
            </a:r>
          </a:p>
          <a:p>
            <a:pPr algn="ctr"/>
            <a:r>
              <a:rPr lang="en-GB"/>
              <a:t>English</a:t>
            </a:r>
          </a:p>
        </p:txBody>
      </p:sp>
    </p:spTree>
    <p:extLst>
      <p:ext uri="{BB962C8B-B14F-4D97-AF65-F5344CB8AC3E}">
        <p14:creationId xmlns:p14="http://schemas.microsoft.com/office/powerpoint/2010/main" val="12930808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Reading/Writing</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520302" y="1292747"/>
            <a:ext cx="11151395" cy="5033408"/>
          </a:xfrm>
        </p:spPr>
        <p:txBody>
          <a:bodyPr>
            <a:normAutofit/>
          </a:bodyPr>
          <a:lstStyle/>
          <a:p>
            <a:pPr algn="l"/>
            <a:r>
              <a:rPr lang="en-GB" sz="4000" i="1" u="sng"/>
              <a:t>LI: To use readers’ theatre to develop reading fluency and confidence</a:t>
            </a:r>
          </a:p>
          <a:p>
            <a:pPr algn="l"/>
            <a:endParaRPr lang="en-GB" sz="4000" i="1" u="sng"/>
          </a:p>
          <a:p>
            <a:pPr algn="l"/>
            <a:endParaRPr lang="en-GB" sz="4000" i="1" u="sng"/>
          </a:p>
        </p:txBody>
      </p:sp>
      <p:pic>
        <p:nvPicPr>
          <p:cNvPr id="4" name="Picture 3">
            <a:extLst>
              <a:ext uri="{FF2B5EF4-FFF2-40B4-BE49-F238E27FC236}">
                <a16:creationId xmlns:a16="http://schemas.microsoft.com/office/drawing/2014/main" id="{08FD548D-05AB-4402-9EBF-43A25A4126D9}"/>
              </a:ext>
            </a:extLst>
          </p:cNvPr>
          <p:cNvPicPr>
            <a:picLocks noChangeAspect="1"/>
          </p:cNvPicPr>
          <p:nvPr/>
        </p:nvPicPr>
        <p:blipFill>
          <a:blip r:embed="rId2"/>
          <a:stretch>
            <a:fillRect/>
          </a:stretch>
        </p:blipFill>
        <p:spPr>
          <a:xfrm>
            <a:off x="6504384" y="2359547"/>
            <a:ext cx="5167313" cy="4033248"/>
          </a:xfrm>
          <a:prstGeom prst="rect">
            <a:avLst/>
          </a:prstGeom>
        </p:spPr>
      </p:pic>
      <p:sp>
        <p:nvSpPr>
          <p:cNvPr id="5" name="TextBox 4">
            <a:extLst>
              <a:ext uri="{FF2B5EF4-FFF2-40B4-BE49-F238E27FC236}">
                <a16:creationId xmlns:a16="http://schemas.microsoft.com/office/drawing/2014/main" id="{58894D6B-99B1-404B-AC13-77EB50CDF1BF}"/>
              </a:ext>
            </a:extLst>
          </p:cNvPr>
          <p:cNvSpPr txBox="1"/>
          <p:nvPr/>
        </p:nvSpPr>
        <p:spPr>
          <a:xfrm>
            <a:off x="520302" y="2606040"/>
            <a:ext cx="5517833" cy="5078313"/>
          </a:xfrm>
          <a:prstGeom prst="rect">
            <a:avLst/>
          </a:prstGeom>
          <a:noFill/>
        </p:spPr>
        <p:txBody>
          <a:bodyPr wrap="square" rtlCol="0">
            <a:spAutoFit/>
          </a:bodyPr>
          <a:lstStyle/>
          <a:p>
            <a:r>
              <a:rPr lang="en-GB"/>
              <a:t>First, we will read this passage out loud. Pay attention to my expression and phrasing.</a:t>
            </a:r>
          </a:p>
          <a:p>
            <a:endParaRPr lang="en-GB"/>
          </a:p>
          <a:p>
            <a:r>
              <a:rPr lang="en-GB"/>
              <a:t>Did you notice anything about the way that I read that?</a:t>
            </a:r>
          </a:p>
          <a:p>
            <a:r>
              <a:rPr lang="en-GB"/>
              <a:t>How does the archduke feel when Annabelle refuses to sell the box?</a:t>
            </a:r>
          </a:p>
          <a:p>
            <a:r>
              <a:rPr lang="en-GB"/>
              <a:t>Do his feelings change as he offers more money and she continues to refuse?</a:t>
            </a:r>
          </a:p>
          <a:p>
            <a:r>
              <a:rPr lang="en-GB"/>
              <a:t>How does Annabelle feel? What clues are there in the illustrations and the text?</a:t>
            </a:r>
          </a:p>
          <a:p>
            <a:endParaRPr lang="en-GB"/>
          </a:p>
          <a:p>
            <a:endParaRPr lang="en-GB"/>
          </a:p>
          <a:p>
            <a:endParaRPr lang="en-GB"/>
          </a:p>
          <a:p>
            <a:endParaRPr lang="en-GB"/>
          </a:p>
          <a:p>
            <a:endParaRPr lang="en-GB"/>
          </a:p>
          <a:p>
            <a:endParaRPr lang="en-GB"/>
          </a:p>
          <a:p>
            <a:endParaRPr lang="en-GB"/>
          </a:p>
          <a:p>
            <a:endParaRPr lang="en-GB"/>
          </a:p>
        </p:txBody>
      </p:sp>
    </p:spTree>
    <p:extLst>
      <p:ext uri="{BB962C8B-B14F-4D97-AF65-F5344CB8AC3E}">
        <p14:creationId xmlns:p14="http://schemas.microsoft.com/office/powerpoint/2010/main" val="28675800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Reading/Writing</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520302" y="1292747"/>
            <a:ext cx="4749641" cy="5033408"/>
          </a:xfrm>
        </p:spPr>
        <p:txBody>
          <a:bodyPr>
            <a:normAutofit fontScale="77500" lnSpcReduction="20000"/>
          </a:bodyPr>
          <a:lstStyle/>
          <a:p>
            <a:pPr algn="l"/>
            <a:r>
              <a:rPr lang="en-GB" sz="4000" i="1"/>
              <a:t>Now you will have some time to practise reading the script yourself.</a:t>
            </a:r>
          </a:p>
          <a:p>
            <a:pPr algn="l"/>
            <a:r>
              <a:rPr lang="en-GB" sz="4000" i="1"/>
              <a:t>Do not stop, read it over and over out loud. Pay attention to how words should be said, add expression.</a:t>
            </a:r>
          </a:p>
          <a:p>
            <a:pPr algn="l"/>
            <a:endParaRPr lang="en-GB" sz="4000" i="1"/>
          </a:p>
          <a:p>
            <a:pPr algn="l"/>
            <a:r>
              <a:rPr lang="en-GB" sz="4000" i="1"/>
              <a:t>When we have finished I would like some children to volunteer to have a go at being one of the characters and performing the script.</a:t>
            </a:r>
          </a:p>
        </p:txBody>
      </p:sp>
      <p:pic>
        <p:nvPicPr>
          <p:cNvPr id="4" name="Picture 3">
            <a:extLst>
              <a:ext uri="{FF2B5EF4-FFF2-40B4-BE49-F238E27FC236}">
                <a16:creationId xmlns:a16="http://schemas.microsoft.com/office/drawing/2014/main" id="{57A3966C-8C62-431A-B0B5-BDE464394B47}"/>
              </a:ext>
            </a:extLst>
          </p:cNvPr>
          <p:cNvPicPr>
            <a:picLocks noChangeAspect="1"/>
          </p:cNvPicPr>
          <p:nvPr/>
        </p:nvPicPr>
        <p:blipFill>
          <a:blip r:embed="rId2"/>
          <a:stretch>
            <a:fillRect/>
          </a:stretch>
        </p:blipFill>
        <p:spPr>
          <a:xfrm>
            <a:off x="5269944" y="1329388"/>
            <a:ext cx="6401753" cy="4996767"/>
          </a:xfrm>
          <a:prstGeom prst="rect">
            <a:avLst/>
          </a:prstGeom>
        </p:spPr>
      </p:pic>
    </p:spTree>
    <p:extLst>
      <p:ext uri="{BB962C8B-B14F-4D97-AF65-F5344CB8AC3E}">
        <p14:creationId xmlns:p14="http://schemas.microsoft.com/office/powerpoint/2010/main" val="968619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Reading/ Writing</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0" y="1292748"/>
            <a:ext cx="12046226" cy="5033408"/>
          </a:xfrm>
        </p:spPr>
        <p:txBody>
          <a:bodyPr>
            <a:normAutofit fontScale="92500" lnSpcReduction="10000"/>
          </a:bodyPr>
          <a:lstStyle/>
          <a:p>
            <a:r>
              <a:rPr lang="en-GB" sz="3200" i="1" u="sng"/>
              <a:t>Final reflection</a:t>
            </a:r>
          </a:p>
          <a:p>
            <a:endParaRPr lang="en-GB" sz="3200" i="1" u="sng"/>
          </a:p>
          <a:p>
            <a:r>
              <a:rPr lang="en-GB" sz="3200"/>
              <a:t>Is there anything else the archduke could have said to persuade Annabelle?</a:t>
            </a:r>
          </a:p>
          <a:p>
            <a:endParaRPr lang="en-GB" sz="3200" i="1" u="sng"/>
          </a:p>
          <a:p>
            <a:r>
              <a:rPr lang="en-GB" sz="3200" i="1"/>
              <a:t>Let’s have a look at the illustration on this page.</a:t>
            </a:r>
          </a:p>
          <a:p>
            <a:r>
              <a:rPr lang="en-GB" sz="3200" i="1" u="sng"/>
              <a:t>Think about these questions:</a:t>
            </a:r>
          </a:p>
          <a:p>
            <a:endParaRPr lang="en-GB" sz="3200" i="1" u="sng"/>
          </a:p>
          <a:p>
            <a:r>
              <a:rPr lang="en-GB" sz="3200"/>
              <a:t>Did Readers Theatre help you understand how the archduke might be feeling?</a:t>
            </a:r>
          </a:p>
          <a:p>
            <a:r>
              <a:rPr lang="en-GB" sz="3200"/>
              <a:t>Did it make you consider what he might do next?</a:t>
            </a:r>
          </a:p>
          <a:p>
            <a:endParaRPr lang="en-GB" i="1" u="sng"/>
          </a:p>
        </p:txBody>
      </p:sp>
    </p:spTree>
    <p:extLst>
      <p:ext uri="{BB962C8B-B14F-4D97-AF65-F5344CB8AC3E}">
        <p14:creationId xmlns:p14="http://schemas.microsoft.com/office/powerpoint/2010/main" val="12211163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2" y="0"/>
            <a:ext cx="11691938" cy="808383"/>
          </a:xfrm>
        </p:spPr>
        <p:txBody>
          <a:bodyPr>
            <a:normAutofit fontScale="90000"/>
          </a:bodyPr>
          <a:lstStyle/>
          <a:p>
            <a:r>
              <a:rPr lang="en-GB" b="1" u="sng">
                <a:latin typeface="Gill Sans MT" panose="020B0502020104020203" pitchFamily="34" charset="0"/>
              </a:rPr>
              <a:t>Maths</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250030" y="98218"/>
            <a:ext cx="11556802" cy="617399"/>
          </a:xfrm>
        </p:spPr>
        <p:txBody>
          <a:bodyPr>
            <a:normAutofit lnSpcReduction="10000"/>
          </a:bodyPr>
          <a:lstStyle/>
          <a:p>
            <a:pPr algn="l"/>
            <a:r>
              <a:rPr lang="en-GB" sz="4000" u="sng"/>
              <a:t>Starter</a:t>
            </a:r>
          </a:p>
        </p:txBody>
      </p:sp>
      <p:pic>
        <p:nvPicPr>
          <p:cNvPr id="4" name="Picture 3">
            <a:extLst>
              <a:ext uri="{FF2B5EF4-FFF2-40B4-BE49-F238E27FC236}">
                <a16:creationId xmlns:a16="http://schemas.microsoft.com/office/drawing/2014/main" id="{B76EE78F-24D3-41B5-8E6B-DF4CBFB494E5}"/>
              </a:ext>
            </a:extLst>
          </p:cNvPr>
          <p:cNvPicPr>
            <a:picLocks noChangeAspect="1"/>
          </p:cNvPicPr>
          <p:nvPr/>
        </p:nvPicPr>
        <p:blipFill>
          <a:blip r:embed="rId3"/>
          <a:stretch>
            <a:fillRect/>
          </a:stretch>
        </p:blipFill>
        <p:spPr>
          <a:xfrm>
            <a:off x="900164" y="808383"/>
            <a:ext cx="10391671" cy="6038850"/>
          </a:xfrm>
          <a:prstGeom prst="rect">
            <a:avLst/>
          </a:prstGeom>
        </p:spPr>
      </p:pic>
    </p:spTree>
    <p:extLst>
      <p:ext uri="{BB962C8B-B14F-4D97-AF65-F5344CB8AC3E}">
        <p14:creationId xmlns:p14="http://schemas.microsoft.com/office/powerpoint/2010/main" val="3439605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Maths</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250032" y="1489696"/>
            <a:ext cx="11556802" cy="5033408"/>
          </a:xfrm>
        </p:spPr>
        <p:txBody>
          <a:bodyPr>
            <a:normAutofit/>
          </a:bodyPr>
          <a:lstStyle/>
          <a:p>
            <a:pPr algn="l"/>
            <a:r>
              <a:rPr lang="en-GB" sz="4000" u="sng"/>
              <a:t>L.I. – To understand months and years</a:t>
            </a:r>
          </a:p>
        </p:txBody>
      </p:sp>
    </p:spTree>
    <p:extLst>
      <p:ext uri="{BB962C8B-B14F-4D97-AF65-F5344CB8AC3E}">
        <p14:creationId xmlns:p14="http://schemas.microsoft.com/office/powerpoint/2010/main" val="21592747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B60FF6-5768-4059-9C76-3F8BF714184F}"/>
              </a:ext>
            </a:extLst>
          </p:cNvPr>
          <p:cNvPicPr>
            <a:picLocks noChangeAspect="1"/>
          </p:cNvPicPr>
          <p:nvPr/>
        </p:nvPicPr>
        <p:blipFill>
          <a:blip r:embed="rId2"/>
          <a:stretch>
            <a:fillRect/>
          </a:stretch>
        </p:blipFill>
        <p:spPr>
          <a:xfrm>
            <a:off x="0" y="205409"/>
            <a:ext cx="12157283" cy="6652591"/>
          </a:xfrm>
          <a:prstGeom prst="rect">
            <a:avLst/>
          </a:prstGeom>
        </p:spPr>
      </p:pic>
    </p:spTree>
    <p:extLst>
      <p:ext uri="{BB962C8B-B14F-4D97-AF65-F5344CB8AC3E}">
        <p14:creationId xmlns:p14="http://schemas.microsoft.com/office/powerpoint/2010/main" val="3639954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40B191-137D-4303-B0EC-114ECB95E5D5}"/>
              </a:ext>
            </a:extLst>
          </p:cNvPr>
          <p:cNvPicPr>
            <a:picLocks noChangeAspect="1"/>
          </p:cNvPicPr>
          <p:nvPr/>
        </p:nvPicPr>
        <p:blipFill>
          <a:blip r:embed="rId2"/>
          <a:stretch>
            <a:fillRect/>
          </a:stretch>
        </p:blipFill>
        <p:spPr>
          <a:xfrm>
            <a:off x="243924" y="0"/>
            <a:ext cx="11704151" cy="6858000"/>
          </a:xfrm>
          <a:prstGeom prst="rect">
            <a:avLst/>
          </a:prstGeom>
        </p:spPr>
      </p:pic>
    </p:spTree>
    <p:extLst>
      <p:ext uri="{BB962C8B-B14F-4D97-AF65-F5344CB8AC3E}">
        <p14:creationId xmlns:p14="http://schemas.microsoft.com/office/powerpoint/2010/main" val="11330595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F3F60-C10F-4F55-82E6-BDAF77768345}"/>
              </a:ext>
            </a:extLst>
          </p:cNvPr>
          <p:cNvPicPr>
            <a:picLocks noChangeAspect="1"/>
          </p:cNvPicPr>
          <p:nvPr/>
        </p:nvPicPr>
        <p:blipFill>
          <a:blip r:embed="rId2"/>
          <a:stretch>
            <a:fillRect/>
          </a:stretch>
        </p:blipFill>
        <p:spPr>
          <a:xfrm>
            <a:off x="164586" y="0"/>
            <a:ext cx="11862827" cy="6858000"/>
          </a:xfrm>
          <a:prstGeom prst="rect">
            <a:avLst/>
          </a:prstGeom>
        </p:spPr>
      </p:pic>
    </p:spTree>
    <p:extLst>
      <p:ext uri="{BB962C8B-B14F-4D97-AF65-F5344CB8AC3E}">
        <p14:creationId xmlns:p14="http://schemas.microsoft.com/office/powerpoint/2010/main" val="16829225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18725F-AD81-4EF1-AA6D-7208301EAF84}"/>
              </a:ext>
            </a:extLst>
          </p:cNvPr>
          <p:cNvSpPr/>
          <p:nvPr/>
        </p:nvSpPr>
        <p:spPr>
          <a:xfrm>
            <a:off x="176621" y="404666"/>
            <a:ext cx="3001036" cy="51567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A11F7C-CBF8-46F0-A127-0C6DCAE4060F}"/>
              </a:ext>
            </a:extLst>
          </p:cNvPr>
          <p:cNvSpPr/>
          <p:nvPr/>
        </p:nvSpPr>
        <p:spPr>
          <a:xfrm>
            <a:off x="9116754" y="409355"/>
            <a:ext cx="2932590" cy="51594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59FDEC-FA99-4F4E-9CC8-045BF3C51C92}"/>
              </a:ext>
            </a:extLst>
          </p:cNvPr>
          <p:cNvSpPr/>
          <p:nvPr/>
        </p:nvSpPr>
        <p:spPr>
          <a:xfrm>
            <a:off x="6126180" y="408098"/>
            <a:ext cx="2990574" cy="514987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EC89EAC-9D84-4BA4-9305-AFDFD7E39599}"/>
              </a:ext>
            </a:extLst>
          </p:cNvPr>
          <p:cNvSpPr/>
          <p:nvPr/>
        </p:nvSpPr>
        <p:spPr>
          <a:xfrm>
            <a:off x="3164528" y="411904"/>
            <a:ext cx="2964319" cy="51498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FE935B6-B894-4D64-B7C1-1A6091488C0C}"/>
              </a:ext>
            </a:extLst>
          </p:cNvPr>
          <p:cNvSpPr txBox="1"/>
          <p:nvPr/>
        </p:nvSpPr>
        <p:spPr>
          <a:xfrm>
            <a:off x="176621" y="6031069"/>
            <a:ext cx="120246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EXT:</a:t>
            </a:r>
          </a:p>
        </p:txBody>
      </p:sp>
      <p:sp>
        <p:nvSpPr>
          <p:cNvPr id="20" name="Arrow: Bent 19">
            <a:extLst>
              <a:ext uri="{FF2B5EF4-FFF2-40B4-BE49-F238E27FC236}">
                <a16:creationId xmlns:a16="http://schemas.microsoft.com/office/drawing/2014/main" id="{4F5CE864-5B16-43A4-95DD-AEDCDAA9BEBD}"/>
              </a:ext>
            </a:extLst>
          </p:cNvPr>
          <p:cNvSpPr/>
          <p:nvPr/>
        </p:nvSpPr>
        <p:spPr>
          <a:xfrm>
            <a:off x="176621" y="5973253"/>
            <a:ext cx="294765" cy="230058"/>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F4CD7E-491B-40E6-BDF0-14D8531A96FB}"/>
              </a:ext>
            </a:extLst>
          </p:cNvPr>
          <p:cNvSpPr txBox="1"/>
          <p:nvPr/>
        </p:nvSpPr>
        <p:spPr>
          <a:xfrm>
            <a:off x="324003" y="-2809"/>
            <a:ext cx="113845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Start with the red challenge </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and then move through the challenges as you finish the previous one.</a:t>
            </a:r>
          </a:p>
        </p:txBody>
      </p:sp>
      <p:pic>
        <p:nvPicPr>
          <p:cNvPr id="2" name="Picture 1">
            <a:extLst>
              <a:ext uri="{FF2B5EF4-FFF2-40B4-BE49-F238E27FC236}">
                <a16:creationId xmlns:a16="http://schemas.microsoft.com/office/drawing/2014/main" id="{B00FBD0A-3C1C-4B5A-AB28-7C3C14EBC251}"/>
              </a:ext>
            </a:extLst>
          </p:cNvPr>
          <p:cNvPicPr>
            <a:picLocks noChangeAspect="1"/>
          </p:cNvPicPr>
          <p:nvPr/>
        </p:nvPicPr>
        <p:blipFill>
          <a:blip r:embed="rId3"/>
          <a:stretch>
            <a:fillRect/>
          </a:stretch>
        </p:blipFill>
        <p:spPr>
          <a:xfrm>
            <a:off x="266834" y="473711"/>
            <a:ext cx="2846866" cy="3598226"/>
          </a:xfrm>
          <a:prstGeom prst="rect">
            <a:avLst/>
          </a:prstGeom>
        </p:spPr>
      </p:pic>
      <p:pic>
        <p:nvPicPr>
          <p:cNvPr id="3" name="Picture 2">
            <a:extLst>
              <a:ext uri="{FF2B5EF4-FFF2-40B4-BE49-F238E27FC236}">
                <a16:creationId xmlns:a16="http://schemas.microsoft.com/office/drawing/2014/main" id="{244BC349-2CB6-4D89-A9DB-8C7FB9F87257}"/>
              </a:ext>
            </a:extLst>
          </p:cNvPr>
          <p:cNvPicPr>
            <a:picLocks noChangeAspect="1"/>
          </p:cNvPicPr>
          <p:nvPr/>
        </p:nvPicPr>
        <p:blipFill>
          <a:blip r:embed="rId4"/>
          <a:stretch>
            <a:fillRect/>
          </a:stretch>
        </p:blipFill>
        <p:spPr>
          <a:xfrm>
            <a:off x="3240824" y="859605"/>
            <a:ext cx="2801133" cy="2084564"/>
          </a:xfrm>
          <a:prstGeom prst="rect">
            <a:avLst/>
          </a:prstGeom>
        </p:spPr>
      </p:pic>
      <p:pic>
        <p:nvPicPr>
          <p:cNvPr id="4" name="Picture 3">
            <a:extLst>
              <a:ext uri="{FF2B5EF4-FFF2-40B4-BE49-F238E27FC236}">
                <a16:creationId xmlns:a16="http://schemas.microsoft.com/office/drawing/2014/main" id="{5A767C2D-CA6A-4B1F-9E60-A305A501829F}"/>
              </a:ext>
            </a:extLst>
          </p:cNvPr>
          <p:cNvPicPr>
            <a:picLocks noChangeAspect="1"/>
          </p:cNvPicPr>
          <p:nvPr/>
        </p:nvPicPr>
        <p:blipFill>
          <a:blip r:embed="rId5"/>
          <a:stretch>
            <a:fillRect/>
          </a:stretch>
        </p:blipFill>
        <p:spPr>
          <a:xfrm>
            <a:off x="9158329" y="1530381"/>
            <a:ext cx="2849439" cy="2905304"/>
          </a:xfrm>
          <a:prstGeom prst="rect">
            <a:avLst/>
          </a:prstGeom>
        </p:spPr>
      </p:pic>
      <p:pic>
        <p:nvPicPr>
          <p:cNvPr id="9" name="Picture 8">
            <a:extLst>
              <a:ext uri="{FF2B5EF4-FFF2-40B4-BE49-F238E27FC236}">
                <a16:creationId xmlns:a16="http://schemas.microsoft.com/office/drawing/2014/main" id="{A6B1D5B7-015B-49F2-9074-44D023261DD8}"/>
              </a:ext>
            </a:extLst>
          </p:cNvPr>
          <p:cNvPicPr>
            <a:picLocks noChangeAspect="1"/>
          </p:cNvPicPr>
          <p:nvPr/>
        </p:nvPicPr>
        <p:blipFill>
          <a:blip r:embed="rId6"/>
          <a:stretch>
            <a:fillRect/>
          </a:stretch>
        </p:blipFill>
        <p:spPr>
          <a:xfrm>
            <a:off x="6207329" y="902773"/>
            <a:ext cx="2824608" cy="4160520"/>
          </a:xfrm>
          <a:prstGeom prst="rect">
            <a:avLst/>
          </a:prstGeom>
        </p:spPr>
      </p:pic>
      <p:pic>
        <p:nvPicPr>
          <p:cNvPr id="10" name="Picture 9">
            <a:extLst>
              <a:ext uri="{FF2B5EF4-FFF2-40B4-BE49-F238E27FC236}">
                <a16:creationId xmlns:a16="http://schemas.microsoft.com/office/drawing/2014/main" id="{C2E15609-C6AF-4853-8540-1335265A9BDC}"/>
              </a:ext>
            </a:extLst>
          </p:cNvPr>
          <p:cNvPicPr>
            <a:picLocks noChangeAspect="1"/>
          </p:cNvPicPr>
          <p:nvPr/>
        </p:nvPicPr>
        <p:blipFill>
          <a:blip r:embed="rId7"/>
          <a:stretch>
            <a:fillRect/>
          </a:stretch>
        </p:blipFill>
        <p:spPr>
          <a:xfrm>
            <a:off x="266834" y="3992557"/>
            <a:ext cx="2846866" cy="1542384"/>
          </a:xfrm>
          <a:prstGeom prst="rect">
            <a:avLst/>
          </a:prstGeom>
        </p:spPr>
      </p:pic>
      <p:pic>
        <p:nvPicPr>
          <p:cNvPr id="11" name="Picture 10">
            <a:extLst>
              <a:ext uri="{FF2B5EF4-FFF2-40B4-BE49-F238E27FC236}">
                <a16:creationId xmlns:a16="http://schemas.microsoft.com/office/drawing/2014/main" id="{35BDB7B8-18C0-4D33-AC54-BAA6408831D0}"/>
              </a:ext>
            </a:extLst>
          </p:cNvPr>
          <p:cNvPicPr>
            <a:picLocks noChangeAspect="1"/>
          </p:cNvPicPr>
          <p:nvPr/>
        </p:nvPicPr>
        <p:blipFill>
          <a:blip r:embed="rId8"/>
          <a:stretch>
            <a:fillRect/>
          </a:stretch>
        </p:blipFill>
        <p:spPr>
          <a:xfrm>
            <a:off x="3240824" y="3316767"/>
            <a:ext cx="2800350" cy="1769717"/>
          </a:xfrm>
          <a:prstGeom prst="rect">
            <a:avLst/>
          </a:prstGeom>
        </p:spPr>
      </p:pic>
      <p:pic>
        <p:nvPicPr>
          <p:cNvPr id="12" name="Picture 11">
            <a:extLst>
              <a:ext uri="{FF2B5EF4-FFF2-40B4-BE49-F238E27FC236}">
                <a16:creationId xmlns:a16="http://schemas.microsoft.com/office/drawing/2014/main" id="{DD346031-3F49-4965-99F4-6A36BD21AE1F}"/>
              </a:ext>
            </a:extLst>
          </p:cNvPr>
          <p:cNvPicPr>
            <a:picLocks noChangeAspect="1"/>
          </p:cNvPicPr>
          <p:nvPr/>
        </p:nvPicPr>
        <p:blipFill>
          <a:blip r:embed="rId9"/>
          <a:stretch>
            <a:fillRect/>
          </a:stretch>
        </p:blipFill>
        <p:spPr>
          <a:xfrm>
            <a:off x="761025" y="5602474"/>
            <a:ext cx="4698711" cy="1255526"/>
          </a:xfrm>
          <a:prstGeom prst="rect">
            <a:avLst/>
          </a:prstGeom>
        </p:spPr>
      </p:pic>
    </p:spTree>
    <p:extLst>
      <p:ext uri="{BB962C8B-B14F-4D97-AF65-F5344CB8AC3E}">
        <p14:creationId xmlns:p14="http://schemas.microsoft.com/office/powerpoint/2010/main" val="34069477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51460"/>
            <a:ext cx="11691938" cy="2606039"/>
          </a:xfrm>
        </p:spPr>
        <p:txBody>
          <a:bodyPr>
            <a:normAutofit/>
          </a:bodyPr>
          <a:lstStyle/>
          <a:p>
            <a:r>
              <a:rPr lang="en-GB" b="1" u="sng">
                <a:latin typeface="Gill Sans MT" panose="020B0502020104020203" pitchFamily="34" charset="0"/>
              </a:rPr>
              <a:t>English</a:t>
            </a:r>
            <a:br>
              <a:rPr lang="en-GB" b="1" u="sng">
                <a:latin typeface="Gill Sans MT" panose="020B0502020104020203" pitchFamily="34" charset="0"/>
              </a:rPr>
            </a:br>
            <a:br>
              <a:rPr lang="en-GB" b="1" u="sng">
                <a:latin typeface="Gill Sans MT" panose="020B0502020104020203" pitchFamily="34" charset="0"/>
              </a:rPr>
            </a:br>
            <a:r>
              <a:rPr lang="en-GB" sz="5400" b="1" u="sng">
                <a:latin typeface="Gill Sans MT" panose="020B0502020104020203" pitchFamily="34" charset="0"/>
              </a:rPr>
              <a:t>LI: To collect ideas for a shape poem</a:t>
            </a:r>
            <a:endParaRPr lang="en-GB" b="1" u="sng">
              <a:latin typeface="Gill Sans MT" panose="020B0502020104020203" pitchFamily="34" charset="0"/>
            </a:endParaRPr>
          </a:p>
        </p:txBody>
      </p:sp>
    </p:spTree>
    <p:extLst>
      <p:ext uri="{BB962C8B-B14F-4D97-AF65-F5344CB8AC3E}">
        <p14:creationId xmlns:p14="http://schemas.microsoft.com/office/powerpoint/2010/main" val="5317416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mage result for food shape poems">
            <a:extLst>
              <a:ext uri="{FF2B5EF4-FFF2-40B4-BE49-F238E27FC236}">
                <a16:creationId xmlns:a16="http://schemas.microsoft.com/office/drawing/2014/main" id="{1B59FB1D-22B4-4AC1-8522-3D60C2188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000" t="10500" r="14665" b="9000"/>
          <a:stretch>
            <a:fillRect/>
          </a:stretch>
        </p:blipFill>
        <p:spPr bwMode="auto">
          <a:xfrm>
            <a:off x="7635240" y="0"/>
            <a:ext cx="4556760" cy="685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Picture 3" descr="Image result for food shape poems">
            <a:extLst>
              <a:ext uri="{FF2B5EF4-FFF2-40B4-BE49-F238E27FC236}">
                <a16:creationId xmlns:a16="http://schemas.microsoft.com/office/drawing/2014/main" id="{87A9749A-D56F-43A4-8656-9A76240BBD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750" t="1305" r="11249"/>
          <a:stretch/>
        </p:blipFill>
        <p:spPr bwMode="auto">
          <a:xfrm>
            <a:off x="4509980" y="303373"/>
            <a:ext cx="3125260" cy="659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8" name="Speech Bubble: Oval 7">
            <a:extLst>
              <a:ext uri="{FF2B5EF4-FFF2-40B4-BE49-F238E27FC236}">
                <a16:creationId xmlns:a16="http://schemas.microsoft.com/office/drawing/2014/main" id="{AA43E1D4-B16B-4141-8FB4-1152EC37305C}"/>
              </a:ext>
            </a:extLst>
          </p:cNvPr>
          <p:cNvSpPr/>
          <p:nvPr/>
        </p:nvSpPr>
        <p:spPr>
          <a:xfrm>
            <a:off x="6441245" y="0"/>
            <a:ext cx="2387990" cy="1351722"/>
          </a:xfrm>
          <a:prstGeom prst="wedgeEllipseCallout">
            <a:avLst>
              <a:gd name="adj1" fmla="val 265"/>
              <a:gd name="adj2" fmla="val 8210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b="1"/>
              <a:t>What are different about the structure of these two poems?</a:t>
            </a:r>
          </a:p>
        </p:txBody>
      </p:sp>
      <p:pic>
        <p:nvPicPr>
          <p:cNvPr id="9" name="Picture 2" descr="Image result for food shape poems">
            <a:extLst>
              <a:ext uri="{FF2B5EF4-FFF2-40B4-BE49-F238E27FC236}">
                <a16:creationId xmlns:a16="http://schemas.microsoft.com/office/drawing/2014/main" id="{AA3884F9-0561-4860-92B8-30CB3C659A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59" r="3328"/>
          <a:stretch/>
        </p:blipFill>
        <p:spPr bwMode="auto">
          <a:xfrm>
            <a:off x="17278" y="0"/>
            <a:ext cx="44927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Speech Bubble: Oval 5">
            <a:extLst>
              <a:ext uri="{FF2B5EF4-FFF2-40B4-BE49-F238E27FC236}">
                <a16:creationId xmlns:a16="http://schemas.microsoft.com/office/drawing/2014/main" id="{2FDDDECF-99AD-473E-83A2-D05F06B92DB6}"/>
              </a:ext>
            </a:extLst>
          </p:cNvPr>
          <p:cNvSpPr/>
          <p:nvPr/>
        </p:nvSpPr>
        <p:spPr>
          <a:xfrm>
            <a:off x="3206373" y="0"/>
            <a:ext cx="2387991" cy="1463039"/>
          </a:xfrm>
          <a:prstGeom prst="wedgeEllipseCallout">
            <a:avLst>
              <a:gd name="adj1" fmla="val -41093"/>
              <a:gd name="adj2" fmla="val 6825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b="1" dirty="0"/>
              <a:t>Without reading the poems, what do you think they will be about? Why?</a:t>
            </a:r>
          </a:p>
        </p:txBody>
      </p:sp>
    </p:spTree>
    <p:extLst>
      <p:ext uri="{BB962C8B-B14F-4D97-AF65-F5344CB8AC3E}">
        <p14:creationId xmlns:p14="http://schemas.microsoft.com/office/powerpoint/2010/main" val="28949043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food shape poems">
            <a:extLst>
              <a:ext uri="{FF2B5EF4-FFF2-40B4-BE49-F238E27FC236}">
                <a16:creationId xmlns:a16="http://schemas.microsoft.com/office/drawing/2014/main" id="{00918E6D-B688-4057-82C0-AE1D7C09E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
            <a:ext cx="6094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Picture 2" descr="Image result for food shape poems">
            <a:extLst>
              <a:ext uri="{FF2B5EF4-FFF2-40B4-BE49-F238E27FC236}">
                <a16:creationId xmlns:a16="http://schemas.microsoft.com/office/drawing/2014/main" id="{17303717-978E-4E03-A968-80D49F9F5F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8" r="12062" b="14557"/>
          <a:stretch/>
        </p:blipFill>
        <p:spPr bwMode="auto">
          <a:xfrm>
            <a:off x="0" y="0"/>
            <a:ext cx="5049078" cy="683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Speech Bubble: Oval 3">
            <a:extLst>
              <a:ext uri="{FF2B5EF4-FFF2-40B4-BE49-F238E27FC236}">
                <a16:creationId xmlns:a16="http://schemas.microsoft.com/office/drawing/2014/main" id="{F26EE733-F915-48BD-88F1-055B520BE48E}"/>
              </a:ext>
            </a:extLst>
          </p:cNvPr>
          <p:cNvSpPr/>
          <p:nvPr/>
        </p:nvSpPr>
        <p:spPr>
          <a:xfrm>
            <a:off x="4033566" y="132521"/>
            <a:ext cx="2526260" cy="1802295"/>
          </a:xfrm>
          <a:prstGeom prst="wedgeEllipseCallout">
            <a:avLst>
              <a:gd name="adj1" fmla="val 32452"/>
              <a:gd name="adj2" fmla="val 7426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a:t>What can you tell me about the features of these poems?</a:t>
            </a:r>
          </a:p>
        </p:txBody>
      </p:sp>
    </p:spTree>
    <p:extLst>
      <p:ext uri="{BB962C8B-B14F-4D97-AF65-F5344CB8AC3E}">
        <p14:creationId xmlns:p14="http://schemas.microsoft.com/office/powerpoint/2010/main" val="4785487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apple">
            <a:extLst>
              <a:ext uri="{FF2B5EF4-FFF2-40B4-BE49-F238E27FC236}">
                <a16:creationId xmlns:a16="http://schemas.microsoft.com/office/drawing/2014/main" id="{58C0E559-6841-4EA3-990E-2E691F321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6055" y="1190625"/>
            <a:ext cx="4659890" cy="4476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7049BD-2E88-4070-8A36-D7E714604669}"/>
              </a:ext>
            </a:extLst>
          </p:cNvPr>
          <p:cNvSpPr txBox="1"/>
          <p:nvPr/>
        </p:nvSpPr>
        <p:spPr>
          <a:xfrm>
            <a:off x="242065" y="1213278"/>
            <a:ext cx="4091940" cy="4524315"/>
          </a:xfrm>
          <a:prstGeom prst="rect">
            <a:avLst/>
          </a:prstGeom>
          <a:noFill/>
        </p:spPr>
        <p:txBody>
          <a:bodyPr wrap="square" rtlCol="0">
            <a:spAutoFit/>
          </a:bodyPr>
          <a:lstStyle/>
          <a:p>
            <a:r>
              <a:rPr lang="en-GB" sz="3600"/>
              <a:t>What things will you need to think about when writing a shape poem about this fruit?</a:t>
            </a:r>
          </a:p>
          <a:p>
            <a:endParaRPr lang="en-GB" sz="3600"/>
          </a:p>
          <a:p>
            <a:r>
              <a:rPr lang="en-GB" sz="3600"/>
              <a:t>The shape, words, feelings?</a:t>
            </a:r>
          </a:p>
        </p:txBody>
      </p:sp>
      <p:sp>
        <p:nvSpPr>
          <p:cNvPr id="6" name="TextBox 5">
            <a:extLst>
              <a:ext uri="{FF2B5EF4-FFF2-40B4-BE49-F238E27FC236}">
                <a16:creationId xmlns:a16="http://schemas.microsoft.com/office/drawing/2014/main" id="{AC3C6ADB-450C-4267-98FE-D4D28EA97C12}"/>
              </a:ext>
            </a:extLst>
          </p:cNvPr>
          <p:cNvSpPr txBox="1"/>
          <p:nvPr/>
        </p:nvSpPr>
        <p:spPr>
          <a:xfrm>
            <a:off x="8100060" y="688602"/>
            <a:ext cx="4091940" cy="5632311"/>
          </a:xfrm>
          <a:prstGeom prst="rect">
            <a:avLst/>
          </a:prstGeom>
          <a:noFill/>
        </p:spPr>
        <p:txBody>
          <a:bodyPr wrap="square" rtlCol="0">
            <a:spAutoFit/>
          </a:bodyPr>
          <a:lstStyle/>
          <a:p>
            <a:r>
              <a:rPr lang="en-GB" sz="4000"/>
              <a:t>Focus on: taste, touch, smell, sight and hearing.</a:t>
            </a:r>
          </a:p>
          <a:p>
            <a:endParaRPr lang="en-GB" sz="4000"/>
          </a:p>
          <a:p>
            <a:r>
              <a:rPr lang="en-GB" sz="4000"/>
              <a:t>Think about the adjectives that can be used to describe the apple.</a:t>
            </a:r>
          </a:p>
        </p:txBody>
      </p:sp>
      <p:sp>
        <p:nvSpPr>
          <p:cNvPr id="5" name="Rectangle 4">
            <a:extLst>
              <a:ext uri="{FF2B5EF4-FFF2-40B4-BE49-F238E27FC236}">
                <a16:creationId xmlns:a16="http://schemas.microsoft.com/office/drawing/2014/main" id="{B36EFF40-C727-4691-B653-729B85561490}"/>
              </a:ext>
            </a:extLst>
          </p:cNvPr>
          <p:cNvSpPr/>
          <p:nvPr/>
        </p:nvSpPr>
        <p:spPr>
          <a:xfrm>
            <a:off x="8161020" y="781472"/>
            <a:ext cx="3970020" cy="5387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30867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t>English</a:t>
            </a:r>
            <a:endParaRPr lang="en-GB" b="1" u="sng">
              <a:latin typeface="Gill Sans MT" panose="020B0502020104020203" pitchFamily="34" charset="0"/>
            </a:endParaRP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20240" y="1292748"/>
            <a:ext cx="12212240" cy="5033408"/>
          </a:xfrm>
        </p:spPr>
        <p:txBody>
          <a:bodyPr>
            <a:normAutofit/>
          </a:bodyPr>
          <a:lstStyle/>
          <a:p>
            <a:r>
              <a:rPr lang="en-GB" i="1"/>
              <a:t>Describe the fruits using the 5 senses (sight, sound, smell, touch and taste). Include at least one adjective to describe each sense.</a:t>
            </a:r>
          </a:p>
        </p:txBody>
      </p:sp>
      <p:sp>
        <p:nvSpPr>
          <p:cNvPr id="5" name="Rectangle 4">
            <a:extLst>
              <a:ext uri="{FF2B5EF4-FFF2-40B4-BE49-F238E27FC236}">
                <a16:creationId xmlns:a16="http://schemas.microsoft.com/office/drawing/2014/main" id="{6718725F-AD81-4EF1-AA6D-7208301EAF84}"/>
              </a:ext>
            </a:extLst>
          </p:cNvPr>
          <p:cNvSpPr/>
          <p:nvPr/>
        </p:nvSpPr>
        <p:spPr>
          <a:xfrm>
            <a:off x="250031" y="2073569"/>
            <a:ext cx="2804090" cy="478443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rPr>
              <a:t>Write an expanded noun phrase, using at least one adjective to describe 4 fruits. e.g. the red apple</a:t>
            </a:r>
          </a:p>
          <a:p>
            <a:pPr algn="ctr"/>
            <a:r>
              <a:rPr lang="en-GB" sz="2800">
                <a:solidFill>
                  <a:schemeClr val="tx1"/>
                </a:solidFill>
              </a:rPr>
              <a:t>a juicy pear </a:t>
            </a:r>
          </a:p>
        </p:txBody>
      </p:sp>
      <p:sp>
        <p:nvSpPr>
          <p:cNvPr id="6" name="Rectangle 5">
            <a:extLst>
              <a:ext uri="{FF2B5EF4-FFF2-40B4-BE49-F238E27FC236}">
                <a16:creationId xmlns:a16="http://schemas.microsoft.com/office/drawing/2014/main" id="{C4A11F7C-CBF8-46F0-A127-0C6DCAE4060F}"/>
              </a:ext>
            </a:extLst>
          </p:cNvPr>
          <p:cNvSpPr/>
          <p:nvPr/>
        </p:nvSpPr>
        <p:spPr>
          <a:xfrm>
            <a:off x="9003686" y="2073569"/>
            <a:ext cx="2804090" cy="47844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Choose two different fruits and write a sentence to describe them using at least two adjectives for each, using a comma to separate them (expanded noun phrase). This time include two different senses for each fruit and include a preposition.</a:t>
            </a:r>
          </a:p>
          <a:p>
            <a:pPr algn="ctr"/>
            <a:r>
              <a:rPr lang="en-GB" sz="2000">
                <a:solidFill>
                  <a:schemeClr val="tx1"/>
                </a:solidFill>
              </a:rPr>
              <a:t>E.g. I can see a red, juicy apple and smell its delicious, sweetness from across the room.</a:t>
            </a:r>
          </a:p>
        </p:txBody>
      </p:sp>
      <p:sp>
        <p:nvSpPr>
          <p:cNvPr id="7" name="Rectangle 6">
            <a:extLst>
              <a:ext uri="{FF2B5EF4-FFF2-40B4-BE49-F238E27FC236}">
                <a16:creationId xmlns:a16="http://schemas.microsoft.com/office/drawing/2014/main" id="{1459FDEC-FA99-4F4E-9CC8-045BF3C51C92}"/>
              </a:ext>
            </a:extLst>
          </p:cNvPr>
          <p:cNvSpPr/>
          <p:nvPr/>
        </p:nvSpPr>
        <p:spPr>
          <a:xfrm>
            <a:off x="6082313" y="2073569"/>
            <a:ext cx="2804090" cy="478443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Choose two different fruits and write a sentence to describe them using at least two adjectives for each, using a comma to separate them (expanded noun phrase). This time include two different senses for each fruit.</a:t>
            </a:r>
          </a:p>
          <a:p>
            <a:pPr algn="ctr"/>
            <a:r>
              <a:rPr lang="en-GB" sz="2000">
                <a:solidFill>
                  <a:schemeClr val="tx1"/>
                </a:solidFill>
              </a:rPr>
              <a:t>E.g. I can see a red, juicy apple and smell its delicious, sweetness.</a:t>
            </a:r>
          </a:p>
        </p:txBody>
      </p:sp>
      <p:sp>
        <p:nvSpPr>
          <p:cNvPr id="8" name="Rectangle 7">
            <a:extLst>
              <a:ext uri="{FF2B5EF4-FFF2-40B4-BE49-F238E27FC236}">
                <a16:creationId xmlns:a16="http://schemas.microsoft.com/office/drawing/2014/main" id="{0EC89EAC-9D84-4BA4-9305-AFDFD7E39599}"/>
              </a:ext>
            </a:extLst>
          </p:cNvPr>
          <p:cNvSpPr/>
          <p:nvPr/>
        </p:nvSpPr>
        <p:spPr>
          <a:xfrm>
            <a:off x="3160940" y="2073569"/>
            <a:ext cx="2804090" cy="478443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Choose two fruits and write a sentence to describe them using at least two adjectives for each, using a comma to separate them. </a:t>
            </a:r>
          </a:p>
          <a:p>
            <a:pPr algn="ctr"/>
            <a:r>
              <a:rPr lang="en-GB" sz="2400">
                <a:solidFill>
                  <a:schemeClr val="tx1"/>
                </a:solidFill>
              </a:rPr>
              <a:t>E.g. I can see a red, juicy apple.</a:t>
            </a:r>
          </a:p>
        </p:txBody>
      </p:sp>
    </p:spTree>
    <p:extLst>
      <p:ext uri="{BB962C8B-B14F-4D97-AF65-F5344CB8AC3E}">
        <p14:creationId xmlns:p14="http://schemas.microsoft.com/office/powerpoint/2010/main" val="12920923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t>Music</a:t>
            </a:r>
            <a:endParaRPr lang="en-GB" b="1" u="sng">
              <a:latin typeface="Gill Sans MT" panose="020B0502020104020203" pitchFamily="34" charset="0"/>
            </a:endParaRP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344558" y="1292748"/>
            <a:ext cx="11327140" cy="5033408"/>
          </a:xfrm>
        </p:spPr>
        <p:txBody>
          <a:bodyPr>
            <a:normAutofit lnSpcReduction="10000"/>
          </a:bodyPr>
          <a:lstStyle/>
          <a:p>
            <a:endParaRPr lang="en-GB" sz="4000" u="sng"/>
          </a:p>
          <a:p>
            <a:pPr algn="l"/>
            <a:r>
              <a:rPr lang="en-GB" sz="4000"/>
              <a:t>For your music lesson this week, we would like you to follow this link:</a:t>
            </a:r>
          </a:p>
          <a:p>
            <a:pPr algn="l"/>
            <a:endParaRPr lang="en-GB" sz="4000">
              <a:hlinkClick r:id="rId2"/>
            </a:endParaRPr>
          </a:p>
          <a:p>
            <a:pPr algn="l"/>
            <a:r>
              <a:rPr lang="en-GB" sz="4000">
                <a:hlinkClick r:id="rId3"/>
              </a:rPr>
              <a:t>https://www.derbyshiremusichub.org.uk/get-involved/music-at-home/junior/6.aspx</a:t>
            </a:r>
            <a:endParaRPr lang="en-GB" sz="4000"/>
          </a:p>
          <a:p>
            <a:pPr algn="l"/>
            <a:endParaRPr lang="en-GB" sz="4000"/>
          </a:p>
          <a:p>
            <a:pPr algn="l"/>
            <a:r>
              <a:rPr lang="en-GB" sz="4000"/>
              <a:t>All instructions are displayed on the page </a:t>
            </a:r>
            <a:r>
              <a:rPr lang="en-GB" sz="4000">
                <a:sym typeface="Wingdings" panose="05000000000000000000" pitchFamily="2" charset="2"/>
              </a:rPr>
              <a:t></a:t>
            </a:r>
          </a:p>
          <a:p>
            <a:endParaRPr lang="en-GB" sz="4000" u="sng"/>
          </a:p>
        </p:txBody>
      </p:sp>
    </p:spTree>
    <p:extLst>
      <p:ext uri="{BB962C8B-B14F-4D97-AF65-F5344CB8AC3E}">
        <p14:creationId xmlns:p14="http://schemas.microsoft.com/office/powerpoint/2010/main" val="37065614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u="sng"/>
              <a:t>Friday 26th February 2021</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408638" y="1359876"/>
            <a:ext cx="11691938" cy="4941606"/>
          </a:xfrm>
        </p:spPr>
        <p:txBody>
          <a:bodyPr>
            <a:normAutofit/>
          </a:bodyPr>
          <a:lstStyle/>
          <a:p>
            <a:r>
              <a:rPr lang="en-GB" sz="4400"/>
              <a:t>Good Morning Enid Blyton and Jaqueline Wilson Class</a:t>
            </a:r>
          </a:p>
          <a:p>
            <a:endParaRPr lang="en-GB"/>
          </a:p>
        </p:txBody>
      </p:sp>
      <p:sp>
        <p:nvSpPr>
          <p:cNvPr id="7" name="Flowchart: Process 6">
            <a:extLst>
              <a:ext uri="{FF2B5EF4-FFF2-40B4-BE49-F238E27FC236}">
                <a16:creationId xmlns:a16="http://schemas.microsoft.com/office/drawing/2014/main" id="{6949E0C4-F873-4E7D-B249-127A596EFB9B}"/>
              </a:ext>
            </a:extLst>
          </p:cNvPr>
          <p:cNvSpPr/>
          <p:nvPr/>
        </p:nvSpPr>
        <p:spPr>
          <a:xfrm>
            <a:off x="250031" y="3419137"/>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9.30-10.30</a:t>
            </a:r>
          </a:p>
          <a:p>
            <a:pPr algn="ctr"/>
            <a:r>
              <a:rPr lang="en-GB"/>
              <a:t>Reading</a:t>
            </a:r>
          </a:p>
        </p:txBody>
      </p:sp>
      <p:sp>
        <p:nvSpPr>
          <p:cNvPr id="8" name="Arrow: Right 7">
            <a:extLst>
              <a:ext uri="{FF2B5EF4-FFF2-40B4-BE49-F238E27FC236}">
                <a16:creationId xmlns:a16="http://schemas.microsoft.com/office/drawing/2014/main" id="{100D704B-195B-47C4-AF60-1A7C6676164A}"/>
              </a:ext>
            </a:extLst>
          </p:cNvPr>
          <p:cNvSpPr/>
          <p:nvPr/>
        </p:nvSpPr>
        <p:spPr>
          <a:xfrm>
            <a:off x="2953066" y="4166300"/>
            <a:ext cx="1443916" cy="99043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4F3D9785-DFE4-4BB4-A868-AFEF5EEF94BA}"/>
              </a:ext>
            </a:extLst>
          </p:cNvPr>
          <p:cNvSpPr/>
          <p:nvPr/>
        </p:nvSpPr>
        <p:spPr>
          <a:xfrm>
            <a:off x="7523863" y="4166299"/>
            <a:ext cx="1443916" cy="99043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Process 8">
            <a:extLst>
              <a:ext uri="{FF2B5EF4-FFF2-40B4-BE49-F238E27FC236}">
                <a16:creationId xmlns:a16="http://schemas.microsoft.com/office/drawing/2014/main" id="{C93AE724-D94C-4536-9918-B967A5CAC732}"/>
              </a:ext>
            </a:extLst>
          </p:cNvPr>
          <p:cNvSpPr/>
          <p:nvPr/>
        </p:nvSpPr>
        <p:spPr>
          <a:xfrm>
            <a:off x="4703602" y="3429000"/>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11.00-12.00</a:t>
            </a:r>
          </a:p>
          <a:p>
            <a:pPr algn="ctr"/>
            <a:r>
              <a:rPr lang="en-GB"/>
              <a:t>Maths</a:t>
            </a:r>
          </a:p>
        </p:txBody>
      </p:sp>
      <p:sp>
        <p:nvSpPr>
          <p:cNvPr id="13" name="Flowchart: Process 12">
            <a:extLst>
              <a:ext uri="{FF2B5EF4-FFF2-40B4-BE49-F238E27FC236}">
                <a16:creationId xmlns:a16="http://schemas.microsoft.com/office/drawing/2014/main" id="{5F04BBCE-16AD-4223-9955-04583C7F406B}"/>
              </a:ext>
            </a:extLst>
          </p:cNvPr>
          <p:cNvSpPr/>
          <p:nvPr/>
        </p:nvSpPr>
        <p:spPr>
          <a:xfrm>
            <a:off x="9238934" y="3419137"/>
            <a:ext cx="2513641" cy="248476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1.00-2.00</a:t>
            </a:r>
          </a:p>
          <a:p>
            <a:pPr algn="ctr"/>
            <a:r>
              <a:rPr lang="en-GB"/>
              <a:t>English</a:t>
            </a:r>
          </a:p>
        </p:txBody>
      </p:sp>
    </p:spTree>
    <p:extLst>
      <p:ext uri="{BB962C8B-B14F-4D97-AF65-F5344CB8AC3E}">
        <p14:creationId xmlns:p14="http://schemas.microsoft.com/office/powerpoint/2010/main" val="6862479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25947"/>
            <a:ext cx="11691938" cy="1066800"/>
          </a:xfrm>
        </p:spPr>
        <p:txBody>
          <a:bodyPr/>
          <a:lstStyle/>
          <a:p>
            <a:r>
              <a:rPr lang="en-GB" b="1" u="sng">
                <a:latin typeface="Gill Sans MT" panose="020B0502020104020203" pitchFamily="34" charset="0"/>
              </a:rPr>
              <a:t>Maths</a:t>
            </a:r>
          </a:p>
        </p:txBody>
      </p:sp>
      <p:sp>
        <p:nvSpPr>
          <p:cNvPr id="3" name="Subtitle 2">
            <a:extLst>
              <a:ext uri="{FF2B5EF4-FFF2-40B4-BE49-F238E27FC236}">
                <a16:creationId xmlns:a16="http://schemas.microsoft.com/office/drawing/2014/main" id="{19F90B81-0E3A-4F60-AEE6-BF3229231879}"/>
              </a:ext>
            </a:extLst>
          </p:cNvPr>
          <p:cNvSpPr>
            <a:spLocks noGrp="1"/>
          </p:cNvSpPr>
          <p:nvPr>
            <p:ph type="subTitle" idx="1"/>
          </p:nvPr>
        </p:nvSpPr>
        <p:spPr>
          <a:xfrm>
            <a:off x="250032" y="1489696"/>
            <a:ext cx="11556802" cy="5033408"/>
          </a:xfrm>
        </p:spPr>
        <p:txBody>
          <a:bodyPr>
            <a:normAutofit/>
          </a:bodyPr>
          <a:lstStyle/>
          <a:p>
            <a:pPr algn="l"/>
            <a:r>
              <a:rPr lang="en-GB" sz="4000" u="sng"/>
              <a:t>L.I. – To calculate hours in a day</a:t>
            </a:r>
          </a:p>
        </p:txBody>
      </p:sp>
    </p:spTree>
    <p:extLst>
      <p:ext uri="{BB962C8B-B14F-4D97-AF65-F5344CB8AC3E}">
        <p14:creationId xmlns:p14="http://schemas.microsoft.com/office/powerpoint/2010/main" val="3199300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18725F-AD81-4EF1-AA6D-7208301EAF84}"/>
              </a:ext>
            </a:extLst>
          </p:cNvPr>
          <p:cNvSpPr/>
          <p:nvPr/>
        </p:nvSpPr>
        <p:spPr>
          <a:xfrm>
            <a:off x="176621" y="404666"/>
            <a:ext cx="3001036" cy="51567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A11F7C-CBF8-46F0-A127-0C6DCAE4060F}"/>
              </a:ext>
            </a:extLst>
          </p:cNvPr>
          <p:cNvSpPr/>
          <p:nvPr/>
        </p:nvSpPr>
        <p:spPr>
          <a:xfrm>
            <a:off x="9116754" y="409355"/>
            <a:ext cx="2932590" cy="51594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59FDEC-FA99-4F4E-9CC8-045BF3C51C92}"/>
              </a:ext>
            </a:extLst>
          </p:cNvPr>
          <p:cNvSpPr/>
          <p:nvPr/>
        </p:nvSpPr>
        <p:spPr>
          <a:xfrm>
            <a:off x="6126180" y="408098"/>
            <a:ext cx="2990574" cy="514987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EC89EAC-9D84-4BA4-9305-AFDFD7E39599}"/>
              </a:ext>
            </a:extLst>
          </p:cNvPr>
          <p:cNvSpPr/>
          <p:nvPr/>
        </p:nvSpPr>
        <p:spPr>
          <a:xfrm>
            <a:off x="3164528" y="411904"/>
            <a:ext cx="2964319" cy="51498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F4CD7E-491B-40E6-BDF0-14D8531A96FB}"/>
              </a:ext>
            </a:extLst>
          </p:cNvPr>
          <p:cNvSpPr txBox="1"/>
          <p:nvPr/>
        </p:nvSpPr>
        <p:spPr>
          <a:xfrm>
            <a:off x="324003" y="-2809"/>
            <a:ext cx="113845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Start with the red challenge </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and then move through the challenges as you finish the previous one.</a:t>
            </a:r>
          </a:p>
        </p:txBody>
      </p:sp>
      <p:pic>
        <p:nvPicPr>
          <p:cNvPr id="2" name="Picture 1">
            <a:extLst>
              <a:ext uri="{FF2B5EF4-FFF2-40B4-BE49-F238E27FC236}">
                <a16:creationId xmlns:a16="http://schemas.microsoft.com/office/drawing/2014/main" id="{1CCB8A4E-8C6C-40E2-828A-72F774DEC147}"/>
              </a:ext>
            </a:extLst>
          </p:cNvPr>
          <p:cNvPicPr>
            <a:picLocks noChangeAspect="1"/>
          </p:cNvPicPr>
          <p:nvPr/>
        </p:nvPicPr>
        <p:blipFill>
          <a:blip r:embed="rId3"/>
          <a:stretch>
            <a:fillRect/>
          </a:stretch>
        </p:blipFill>
        <p:spPr>
          <a:xfrm>
            <a:off x="242345" y="1393821"/>
            <a:ext cx="2869587" cy="3072227"/>
          </a:xfrm>
          <a:prstGeom prst="rect">
            <a:avLst/>
          </a:prstGeom>
        </p:spPr>
      </p:pic>
      <p:pic>
        <p:nvPicPr>
          <p:cNvPr id="3" name="Picture 2">
            <a:extLst>
              <a:ext uri="{FF2B5EF4-FFF2-40B4-BE49-F238E27FC236}">
                <a16:creationId xmlns:a16="http://schemas.microsoft.com/office/drawing/2014/main" id="{6D97AAC1-76BB-4368-B9D2-0758418E1116}"/>
              </a:ext>
            </a:extLst>
          </p:cNvPr>
          <p:cNvPicPr>
            <a:picLocks noChangeAspect="1"/>
          </p:cNvPicPr>
          <p:nvPr/>
        </p:nvPicPr>
        <p:blipFill>
          <a:blip r:embed="rId4"/>
          <a:stretch>
            <a:fillRect/>
          </a:stretch>
        </p:blipFill>
        <p:spPr>
          <a:xfrm>
            <a:off x="9166598" y="1022125"/>
            <a:ext cx="2832901" cy="3921815"/>
          </a:xfrm>
          <a:prstGeom prst="rect">
            <a:avLst/>
          </a:prstGeom>
        </p:spPr>
      </p:pic>
      <p:pic>
        <p:nvPicPr>
          <p:cNvPr id="4" name="Picture 3">
            <a:extLst>
              <a:ext uri="{FF2B5EF4-FFF2-40B4-BE49-F238E27FC236}">
                <a16:creationId xmlns:a16="http://schemas.microsoft.com/office/drawing/2014/main" id="{5BCD609D-2B9E-4743-9A76-C084705A4DE9}"/>
              </a:ext>
            </a:extLst>
          </p:cNvPr>
          <p:cNvPicPr>
            <a:picLocks noChangeAspect="1"/>
          </p:cNvPicPr>
          <p:nvPr/>
        </p:nvPicPr>
        <p:blipFill>
          <a:blip r:embed="rId5"/>
          <a:stretch>
            <a:fillRect/>
          </a:stretch>
        </p:blipFill>
        <p:spPr>
          <a:xfrm>
            <a:off x="6209532" y="1408625"/>
            <a:ext cx="2841497" cy="3148813"/>
          </a:xfrm>
          <a:prstGeom prst="rect">
            <a:avLst/>
          </a:prstGeom>
        </p:spPr>
      </p:pic>
      <p:pic>
        <p:nvPicPr>
          <p:cNvPr id="9" name="Picture 8">
            <a:extLst>
              <a:ext uri="{FF2B5EF4-FFF2-40B4-BE49-F238E27FC236}">
                <a16:creationId xmlns:a16="http://schemas.microsoft.com/office/drawing/2014/main" id="{FDCCE9F3-93BD-45B3-955E-8C080252EADB}"/>
              </a:ext>
            </a:extLst>
          </p:cNvPr>
          <p:cNvPicPr>
            <a:picLocks noChangeAspect="1"/>
          </p:cNvPicPr>
          <p:nvPr/>
        </p:nvPicPr>
        <p:blipFill>
          <a:blip r:embed="rId6"/>
          <a:stretch>
            <a:fillRect/>
          </a:stretch>
        </p:blipFill>
        <p:spPr>
          <a:xfrm>
            <a:off x="3240284" y="3928812"/>
            <a:ext cx="2823269" cy="1074472"/>
          </a:xfrm>
          <a:prstGeom prst="rect">
            <a:avLst/>
          </a:prstGeom>
        </p:spPr>
      </p:pic>
      <p:pic>
        <p:nvPicPr>
          <p:cNvPr id="10" name="Picture 9">
            <a:extLst>
              <a:ext uri="{FF2B5EF4-FFF2-40B4-BE49-F238E27FC236}">
                <a16:creationId xmlns:a16="http://schemas.microsoft.com/office/drawing/2014/main" id="{9FD6116F-33CA-4A22-95B8-CAB56CA22A03}"/>
              </a:ext>
            </a:extLst>
          </p:cNvPr>
          <p:cNvPicPr>
            <a:picLocks noChangeAspect="1"/>
          </p:cNvPicPr>
          <p:nvPr/>
        </p:nvPicPr>
        <p:blipFill>
          <a:blip r:embed="rId7"/>
          <a:stretch>
            <a:fillRect/>
          </a:stretch>
        </p:blipFill>
        <p:spPr>
          <a:xfrm>
            <a:off x="3235052" y="941918"/>
            <a:ext cx="2823270" cy="2750343"/>
          </a:xfrm>
          <a:prstGeom prst="rect">
            <a:avLst/>
          </a:prstGeom>
        </p:spPr>
      </p:pic>
    </p:spTree>
    <p:extLst>
      <p:ext uri="{BB962C8B-B14F-4D97-AF65-F5344CB8AC3E}">
        <p14:creationId xmlns:p14="http://schemas.microsoft.com/office/powerpoint/2010/main" val="25308030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A36023-2995-4156-AEE8-55727587C07D}"/>
              </a:ext>
            </a:extLst>
          </p:cNvPr>
          <p:cNvPicPr>
            <a:picLocks noChangeAspect="1"/>
          </p:cNvPicPr>
          <p:nvPr/>
        </p:nvPicPr>
        <p:blipFill>
          <a:blip r:embed="rId2"/>
          <a:stretch>
            <a:fillRect/>
          </a:stretch>
        </p:blipFill>
        <p:spPr>
          <a:xfrm>
            <a:off x="0" y="117546"/>
            <a:ext cx="12158741" cy="6740454"/>
          </a:xfrm>
          <a:prstGeom prst="rect">
            <a:avLst/>
          </a:prstGeom>
        </p:spPr>
      </p:pic>
    </p:spTree>
    <p:extLst>
      <p:ext uri="{BB962C8B-B14F-4D97-AF65-F5344CB8AC3E}">
        <p14:creationId xmlns:p14="http://schemas.microsoft.com/office/powerpoint/2010/main" val="6496789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9942F3-F4E5-4907-973C-7F48E23E3BB2}"/>
              </a:ext>
            </a:extLst>
          </p:cNvPr>
          <p:cNvPicPr>
            <a:picLocks noChangeAspect="1"/>
          </p:cNvPicPr>
          <p:nvPr/>
        </p:nvPicPr>
        <p:blipFill>
          <a:blip r:embed="rId2"/>
          <a:stretch>
            <a:fillRect/>
          </a:stretch>
        </p:blipFill>
        <p:spPr>
          <a:xfrm>
            <a:off x="135308" y="0"/>
            <a:ext cx="11921383" cy="6858000"/>
          </a:xfrm>
          <a:prstGeom prst="rect">
            <a:avLst/>
          </a:prstGeom>
        </p:spPr>
      </p:pic>
    </p:spTree>
    <p:extLst>
      <p:ext uri="{BB962C8B-B14F-4D97-AF65-F5344CB8AC3E}">
        <p14:creationId xmlns:p14="http://schemas.microsoft.com/office/powerpoint/2010/main" val="39881052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18725F-AD81-4EF1-AA6D-7208301EAF84}"/>
              </a:ext>
            </a:extLst>
          </p:cNvPr>
          <p:cNvSpPr/>
          <p:nvPr/>
        </p:nvSpPr>
        <p:spPr>
          <a:xfrm>
            <a:off x="176621" y="404666"/>
            <a:ext cx="3001036" cy="51567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A11F7C-CBF8-46F0-A127-0C6DCAE4060F}"/>
              </a:ext>
            </a:extLst>
          </p:cNvPr>
          <p:cNvSpPr/>
          <p:nvPr/>
        </p:nvSpPr>
        <p:spPr>
          <a:xfrm>
            <a:off x="9116754" y="409355"/>
            <a:ext cx="2932590" cy="51594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59FDEC-FA99-4F4E-9CC8-045BF3C51C92}"/>
              </a:ext>
            </a:extLst>
          </p:cNvPr>
          <p:cNvSpPr/>
          <p:nvPr/>
        </p:nvSpPr>
        <p:spPr>
          <a:xfrm>
            <a:off x="6126180" y="408098"/>
            <a:ext cx="2990574" cy="514987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EC89EAC-9D84-4BA4-9305-AFDFD7E39599}"/>
              </a:ext>
            </a:extLst>
          </p:cNvPr>
          <p:cNvSpPr/>
          <p:nvPr/>
        </p:nvSpPr>
        <p:spPr>
          <a:xfrm>
            <a:off x="3164528" y="411904"/>
            <a:ext cx="2964319" cy="51498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FE935B6-B894-4D64-B7C1-1A6091488C0C}"/>
              </a:ext>
            </a:extLst>
          </p:cNvPr>
          <p:cNvSpPr txBox="1"/>
          <p:nvPr/>
        </p:nvSpPr>
        <p:spPr>
          <a:xfrm>
            <a:off x="176621" y="6031069"/>
            <a:ext cx="120246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EXT:</a:t>
            </a:r>
          </a:p>
        </p:txBody>
      </p:sp>
      <p:sp>
        <p:nvSpPr>
          <p:cNvPr id="20" name="Arrow: Bent 19">
            <a:extLst>
              <a:ext uri="{FF2B5EF4-FFF2-40B4-BE49-F238E27FC236}">
                <a16:creationId xmlns:a16="http://schemas.microsoft.com/office/drawing/2014/main" id="{4F5CE864-5B16-43A4-95DD-AEDCDAA9BEBD}"/>
              </a:ext>
            </a:extLst>
          </p:cNvPr>
          <p:cNvSpPr/>
          <p:nvPr/>
        </p:nvSpPr>
        <p:spPr>
          <a:xfrm>
            <a:off x="176621" y="5973253"/>
            <a:ext cx="294765" cy="230058"/>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F4CD7E-491B-40E6-BDF0-14D8531A96FB}"/>
              </a:ext>
            </a:extLst>
          </p:cNvPr>
          <p:cNvSpPr txBox="1"/>
          <p:nvPr/>
        </p:nvSpPr>
        <p:spPr>
          <a:xfrm>
            <a:off x="324003" y="-2809"/>
            <a:ext cx="113845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Start with the red challenge </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and then move through the challenges as you finish the previous one.</a:t>
            </a:r>
          </a:p>
        </p:txBody>
      </p:sp>
      <p:pic>
        <p:nvPicPr>
          <p:cNvPr id="9" name="Picture 8">
            <a:extLst>
              <a:ext uri="{FF2B5EF4-FFF2-40B4-BE49-F238E27FC236}">
                <a16:creationId xmlns:a16="http://schemas.microsoft.com/office/drawing/2014/main" id="{192A39E6-D76B-4AC1-B39E-6677B45F755F}"/>
              </a:ext>
            </a:extLst>
          </p:cNvPr>
          <p:cNvPicPr>
            <a:picLocks noChangeAspect="1"/>
          </p:cNvPicPr>
          <p:nvPr/>
        </p:nvPicPr>
        <p:blipFill>
          <a:blip r:embed="rId3"/>
          <a:stretch>
            <a:fillRect/>
          </a:stretch>
        </p:blipFill>
        <p:spPr>
          <a:xfrm>
            <a:off x="251593" y="3244183"/>
            <a:ext cx="2835296" cy="1905000"/>
          </a:xfrm>
          <a:prstGeom prst="rect">
            <a:avLst/>
          </a:prstGeom>
        </p:spPr>
      </p:pic>
      <p:pic>
        <p:nvPicPr>
          <p:cNvPr id="10" name="Picture 9">
            <a:extLst>
              <a:ext uri="{FF2B5EF4-FFF2-40B4-BE49-F238E27FC236}">
                <a16:creationId xmlns:a16="http://schemas.microsoft.com/office/drawing/2014/main" id="{FE1CB362-9FBB-458B-A319-8F114DDD1AD0}"/>
              </a:ext>
            </a:extLst>
          </p:cNvPr>
          <p:cNvPicPr>
            <a:picLocks noChangeAspect="1"/>
          </p:cNvPicPr>
          <p:nvPr/>
        </p:nvPicPr>
        <p:blipFill>
          <a:blip r:embed="rId4"/>
          <a:stretch>
            <a:fillRect/>
          </a:stretch>
        </p:blipFill>
        <p:spPr>
          <a:xfrm>
            <a:off x="3256195" y="1706683"/>
            <a:ext cx="2791447" cy="2552700"/>
          </a:xfrm>
          <a:prstGeom prst="rect">
            <a:avLst/>
          </a:prstGeom>
        </p:spPr>
      </p:pic>
      <p:pic>
        <p:nvPicPr>
          <p:cNvPr id="12" name="Picture 11">
            <a:extLst>
              <a:ext uri="{FF2B5EF4-FFF2-40B4-BE49-F238E27FC236}">
                <a16:creationId xmlns:a16="http://schemas.microsoft.com/office/drawing/2014/main" id="{3735136F-8B0C-4E81-9DB5-3E82DC2AA681}"/>
              </a:ext>
            </a:extLst>
          </p:cNvPr>
          <p:cNvPicPr>
            <a:picLocks noChangeAspect="1"/>
          </p:cNvPicPr>
          <p:nvPr/>
        </p:nvPicPr>
        <p:blipFill>
          <a:blip r:embed="rId5"/>
          <a:stretch>
            <a:fillRect/>
          </a:stretch>
        </p:blipFill>
        <p:spPr>
          <a:xfrm>
            <a:off x="6170912" y="583096"/>
            <a:ext cx="2893206" cy="4819650"/>
          </a:xfrm>
          <a:prstGeom prst="rect">
            <a:avLst/>
          </a:prstGeom>
        </p:spPr>
      </p:pic>
      <p:pic>
        <p:nvPicPr>
          <p:cNvPr id="13" name="Picture 12">
            <a:extLst>
              <a:ext uri="{FF2B5EF4-FFF2-40B4-BE49-F238E27FC236}">
                <a16:creationId xmlns:a16="http://schemas.microsoft.com/office/drawing/2014/main" id="{B7262936-6E47-47A2-B3CB-610808F2804C}"/>
              </a:ext>
            </a:extLst>
          </p:cNvPr>
          <p:cNvPicPr>
            <a:picLocks noChangeAspect="1"/>
          </p:cNvPicPr>
          <p:nvPr/>
        </p:nvPicPr>
        <p:blipFill>
          <a:blip r:embed="rId6"/>
          <a:stretch>
            <a:fillRect/>
          </a:stretch>
        </p:blipFill>
        <p:spPr>
          <a:xfrm>
            <a:off x="9169389" y="561975"/>
            <a:ext cx="2829999" cy="4867275"/>
          </a:xfrm>
          <a:prstGeom prst="rect">
            <a:avLst/>
          </a:prstGeom>
        </p:spPr>
      </p:pic>
      <p:pic>
        <p:nvPicPr>
          <p:cNvPr id="14" name="Picture 13">
            <a:extLst>
              <a:ext uri="{FF2B5EF4-FFF2-40B4-BE49-F238E27FC236}">
                <a16:creationId xmlns:a16="http://schemas.microsoft.com/office/drawing/2014/main" id="{81CA7D8B-9015-421A-9EEA-758E61D5BA98}"/>
              </a:ext>
            </a:extLst>
          </p:cNvPr>
          <p:cNvPicPr>
            <a:picLocks noChangeAspect="1"/>
          </p:cNvPicPr>
          <p:nvPr/>
        </p:nvPicPr>
        <p:blipFill>
          <a:blip r:embed="rId7"/>
          <a:stretch>
            <a:fillRect/>
          </a:stretch>
        </p:blipFill>
        <p:spPr>
          <a:xfrm>
            <a:off x="778437" y="5576004"/>
            <a:ext cx="4945052" cy="1281996"/>
          </a:xfrm>
          <a:prstGeom prst="rect">
            <a:avLst/>
          </a:prstGeom>
        </p:spPr>
      </p:pic>
      <p:pic>
        <p:nvPicPr>
          <p:cNvPr id="15" name="Picture 14">
            <a:extLst>
              <a:ext uri="{FF2B5EF4-FFF2-40B4-BE49-F238E27FC236}">
                <a16:creationId xmlns:a16="http://schemas.microsoft.com/office/drawing/2014/main" id="{165DC0E9-4BA6-476E-B56F-7492FE45A11C}"/>
              </a:ext>
            </a:extLst>
          </p:cNvPr>
          <p:cNvPicPr>
            <a:picLocks noChangeAspect="1"/>
          </p:cNvPicPr>
          <p:nvPr/>
        </p:nvPicPr>
        <p:blipFill>
          <a:blip r:embed="rId8"/>
          <a:stretch>
            <a:fillRect/>
          </a:stretch>
        </p:blipFill>
        <p:spPr>
          <a:xfrm>
            <a:off x="255337" y="835534"/>
            <a:ext cx="2843604" cy="2276943"/>
          </a:xfrm>
          <a:prstGeom prst="rect">
            <a:avLst/>
          </a:prstGeom>
        </p:spPr>
      </p:pic>
    </p:spTree>
    <p:extLst>
      <p:ext uri="{BB962C8B-B14F-4D97-AF65-F5344CB8AC3E}">
        <p14:creationId xmlns:p14="http://schemas.microsoft.com/office/powerpoint/2010/main" val="15457569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414694"/>
            <a:ext cx="11691938" cy="2488525"/>
          </a:xfrm>
        </p:spPr>
        <p:txBody>
          <a:bodyPr>
            <a:normAutofit fontScale="90000"/>
          </a:bodyPr>
          <a:lstStyle/>
          <a:p>
            <a:r>
              <a:rPr lang="en-GB" b="1" u="sng">
                <a:latin typeface="Gill Sans MT" panose="020B0502020104020203" pitchFamily="34" charset="0"/>
              </a:rPr>
              <a:t>English</a:t>
            </a:r>
            <a:br>
              <a:rPr lang="en-GB" b="1" u="sng">
                <a:latin typeface="Gill Sans MT" panose="020B0502020104020203" pitchFamily="34" charset="0"/>
              </a:rPr>
            </a:br>
            <a:br>
              <a:rPr lang="en-GB" b="1" u="sng">
                <a:latin typeface="Gill Sans MT" panose="020B0502020104020203" pitchFamily="34" charset="0"/>
              </a:rPr>
            </a:br>
            <a:r>
              <a:rPr lang="en-GB" b="1" u="sng">
                <a:latin typeface="Gill Sans MT" panose="020B0502020104020203" pitchFamily="34" charset="0"/>
              </a:rPr>
              <a:t>LI: To understand and use similes</a:t>
            </a:r>
          </a:p>
        </p:txBody>
      </p:sp>
      <p:sp>
        <p:nvSpPr>
          <p:cNvPr id="3" name="TextBox 2">
            <a:extLst>
              <a:ext uri="{FF2B5EF4-FFF2-40B4-BE49-F238E27FC236}">
                <a16:creationId xmlns:a16="http://schemas.microsoft.com/office/drawing/2014/main" id="{AE55A67E-0DEC-4C71-941D-441429AB1538}"/>
              </a:ext>
            </a:extLst>
          </p:cNvPr>
          <p:cNvSpPr txBox="1"/>
          <p:nvPr/>
        </p:nvSpPr>
        <p:spPr>
          <a:xfrm>
            <a:off x="944879" y="3402925"/>
            <a:ext cx="10997089" cy="1600438"/>
          </a:xfrm>
          <a:prstGeom prst="rect">
            <a:avLst/>
          </a:prstGeom>
          <a:noFill/>
        </p:spPr>
        <p:txBody>
          <a:bodyPr wrap="square" rtlCol="0">
            <a:spAutoFit/>
          </a:bodyPr>
          <a:lstStyle/>
          <a:p>
            <a:pPr algn="ctr"/>
            <a:endParaRPr lang="en-GB" sz="8000"/>
          </a:p>
          <a:p>
            <a:pPr algn="ctr"/>
            <a:endParaRPr lang="en-GB"/>
          </a:p>
        </p:txBody>
      </p:sp>
    </p:spTree>
    <p:extLst>
      <p:ext uri="{BB962C8B-B14F-4D97-AF65-F5344CB8AC3E}">
        <p14:creationId xmlns:p14="http://schemas.microsoft.com/office/powerpoint/2010/main" val="16062359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AB1E-DDD1-4265-953F-05C1B6DEE95A}"/>
              </a:ext>
            </a:extLst>
          </p:cNvPr>
          <p:cNvSpPr>
            <a:spLocks noGrp="1"/>
          </p:cNvSpPr>
          <p:nvPr>
            <p:ph type="ctrTitle"/>
          </p:nvPr>
        </p:nvSpPr>
        <p:spPr>
          <a:xfrm>
            <a:off x="250031" y="279287"/>
            <a:ext cx="7305676" cy="1066800"/>
          </a:xfrm>
        </p:spPr>
        <p:txBody>
          <a:bodyPr>
            <a:normAutofit fontScale="90000"/>
          </a:bodyPr>
          <a:lstStyle/>
          <a:p>
            <a:r>
              <a:rPr lang="en-GB" b="1" u="sng">
                <a:latin typeface="Gill Sans MT" panose="020B0502020104020203" pitchFamily="34" charset="0"/>
              </a:rPr>
              <a:t>English</a:t>
            </a:r>
            <a:br>
              <a:rPr lang="en-GB" b="1" u="sng">
                <a:latin typeface="Gill Sans MT" panose="020B0502020104020203" pitchFamily="34" charset="0"/>
              </a:rPr>
            </a:br>
            <a:r>
              <a:rPr lang="en-GB" sz="1600" b="1" u="sng">
                <a:latin typeface="Gill Sans MT" panose="020B0502020104020203" pitchFamily="34" charset="0"/>
              </a:rPr>
              <a:t>https://www.youtube.com/watch?app=desktop&amp;v=0YEKteMdPD8</a:t>
            </a:r>
            <a:endParaRPr lang="en-GB" b="1" u="sng">
              <a:latin typeface="Gill Sans MT" panose="020B0502020104020203" pitchFamily="34" charset="0"/>
            </a:endParaRPr>
          </a:p>
        </p:txBody>
      </p:sp>
      <p:sp>
        <p:nvSpPr>
          <p:cNvPr id="3" name="TextBox 2">
            <a:extLst>
              <a:ext uri="{FF2B5EF4-FFF2-40B4-BE49-F238E27FC236}">
                <a16:creationId xmlns:a16="http://schemas.microsoft.com/office/drawing/2014/main" id="{4BA1BC7E-7745-41A6-BE0A-4B6AA9C54893}"/>
              </a:ext>
            </a:extLst>
          </p:cNvPr>
          <p:cNvSpPr txBox="1"/>
          <p:nvPr/>
        </p:nvSpPr>
        <p:spPr>
          <a:xfrm>
            <a:off x="8039100" y="181957"/>
            <a:ext cx="4152900" cy="6494085"/>
          </a:xfrm>
          <a:prstGeom prst="rect">
            <a:avLst/>
          </a:prstGeom>
          <a:noFill/>
        </p:spPr>
        <p:txBody>
          <a:bodyPr wrap="square" rtlCol="0">
            <a:spAutoFit/>
          </a:bodyPr>
          <a:lstStyle/>
          <a:p>
            <a:r>
              <a:rPr lang="en-GB" sz="3200">
                <a:highlight>
                  <a:srgbClr val="FF0000"/>
                </a:highlight>
              </a:rPr>
              <a:t>Can you remind me again what a simile is?</a:t>
            </a:r>
          </a:p>
          <a:p>
            <a:endParaRPr lang="en-GB" sz="3200"/>
          </a:p>
          <a:p>
            <a:r>
              <a:rPr lang="en-GB" sz="3200">
                <a:highlight>
                  <a:srgbClr val="FFFF00"/>
                </a:highlight>
              </a:rPr>
              <a:t>Complete the similes that have been started for you on assignments.</a:t>
            </a:r>
          </a:p>
          <a:p>
            <a:endParaRPr lang="en-GB" sz="3200"/>
          </a:p>
          <a:p>
            <a:r>
              <a:rPr lang="en-GB" sz="3200">
                <a:highlight>
                  <a:srgbClr val="00FF00"/>
                </a:highlight>
              </a:rPr>
              <a:t>Think about the food that you focused on yesterday – can you come up with some of your own similes for these foods?</a:t>
            </a:r>
          </a:p>
        </p:txBody>
      </p:sp>
      <p:pic>
        <p:nvPicPr>
          <p:cNvPr id="5" name="Online Media 4" title="The Ultimate Simile Song">
            <a:hlinkClick r:id="" action="ppaction://media"/>
            <a:extLst>
              <a:ext uri="{FF2B5EF4-FFF2-40B4-BE49-F238E27FC236}">
                <a16:creationId xmlns:a16="http://schemas.microsoft.com/office/drawing/2014/main" id="{E27EA9F9-29D9-40D9-B3D3-8C2192D75AF0}"/>
              </a:ext>
            </a:extLst>
          </p:cNvPr>
          <p:cNvPicPr>
            <a:picLocks noRot="1" noChangeAspect="1"/>
          </p:cNvPicPr>
          <p:nvPr>
            <a:videoFile r:link="rId1"/>
          </p:nvPr>
        </p:nvPicPr>
        <p:blipFill>
          <a:blip r:embed="rId3"/>
          <a:stretch>
            <a:fillRect/>
          </a:stretch>
        </p:blipFill>
        <p:spPr>
          <a:xfrm>
            <a:off x="250031" y="1811337"/>
            <a:ext cx="7493763" cy="4233976"/>
          </a:xfrm>
          <a:prstGeom prst="rect">
            <a:avLst/>
          </a:prstGeom>
        </p:spPr>
      </p:pic>
    </p:spTree>
    <p:extLst>
      <p:ext uri="{BB962C8B-B14F-4D97-AF65-F5344CB8AC3E}">
        <p14:creationId xmlns:p14="http://schemas.microsoft.com/office/powerpoint/2010/main" val="303615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CBFF-2227-4EA9-95BC-B74EFDFBBF6D}"/>
              </a:ext>
            </a:extLst>
          </p:cNvPr>
          <p:cNvSpPr>
            <a:spLocks noGrp="1"/>
          </p:cNvSpPr>
          <p:nvPr>
            <p:ph type="title"/>
          </p:nvPr>
        </p:nvSpPr>
        <p:spPr>
          <a:xfrm>
            <a:off x="0" y="0"/>
            <a:ext cx="12191999" cy="6858000"/>
          </a:xfrm>
        </p:spPr>
        <p:txBody>
          <a:bodyPr>
            <a:normAutofit fontScale="90000"/>
          </a:bodyPr>
          <a:lstStyle/>
          <a:p>
            <a:r>
              <a:rPr lang="en-GB" sz="2900" u="sng"/>
              <a:t>Finish these simile starters:</a:t>
            </a:r>
            <a:br>
              <a:rPr lang="en-GB" sz="2900"/>
            </a:br>
            <a:br>
              <a:rPr lang="en-GB" sz="2900"/>
            </a:br>
            <a:r>
              <a:rPr lang="en-GB" sz="2900"/>
              <a:t>The moon glowed like…</a:t>
            </a:r>
            <a:br>
              <a:rPr lang="en-GB" sz="2900"/>
            </a:br>
            <a:r>
              <a:rPr lang="en-GB" sz="2900"/>
              <a:t>Snow fell from the sky like…</a:t>
            </a:r>
            <a:br>
              <a:rPr lang="en-GB" sz="2900"/>
            </a:br>
            <a:r>
              <a:rPr lang="en-GB" sz="2900"/>
              <a:t>The icy made the ground as slippery as…</a:t>
            </a:r>
            <a:br>
              <a:rPr lang="en-GB" sz="2900"/>
            </a:br>
            <a:r>
              <a:rPr lang="en-GB" sz="2900"/>
              <a:t>The fog covered the city like…</a:t>
            </a:r>
            <a:br>
              <a:rPr lang="en-GB" sz="2900"/>
            </a:br>
            <a:r>
              <a:rPr lang="en-GB" sz="2900"/>
              <a:t>The clouds are as fluffy as…</a:t>
            </a:r>
            <a:br>
              <a:rPr lang="en-GB" sz="2900"/>
            </a:br>
            <a:r>
              <a:rPr lang="en-GB" sz="2900"/>
              <a:t>The child sang as sweetly as…</a:t>
            </a:r>
            <a:br>
              <a:rPr lang="en-GB" sz="2900"/>
            </a:br>
            <a:r>
              <a:rPr lang="en-GB" sz="2900"/>
              <a:t>The children scuttled across the beach like…</a:t>
            </a:r>
            <a:br>
              <a:rPr lang="en-GB" sz="2900"/>
            </a:br>
            <a:r>
              <a:rPr lang="en-GB" sz="2900"/>
              <a:t>The air smells as fresh as…</a:t>
            </a:r>
            <a:br>
              <a:rPr lang="en-GB" sz="2900"/>
            </a:br>
            <a:r>
              <a:rPr lang="en-GB" sz="2900"/>
              <a:t>The road wound its way up the mountain like…</a:t>
            </a:r>
            <a:br>
              <a:rPr lang="en-GB" sz="2900"/>
            </a:br>
            <a:r>
              <a:rPr lang="en-GB" sz="2900"/>
              <a:t>Her angry words spewed out like…</a:t>
            </a:r>
            <a:br>
              <a:rPr lang="en-GB" sz="2900"/>
            </a:br>
            <a:r>
              <a:rPr lang="en-GB" sz="2900"/>
              <a:t>The rain tapped on the roof as steadily as…</a:t>
            </a:r>
            <a:br>
              <a:rPr lang="en-GB" sz="2900"/>
            </a:br>
            <a:r>
              <a:rPr lang="en-GB" sz="2900"/>
              <a:t>The traffic moved as slowly as</a:t>
            </a:r>
            <a:br>
              <a:rPr lang="en-GB" sz="2900"/>
            </a:br>
            <a:br>
              <a:rPr lang="en-GB" sz="2900"/>
            </a:br>
            <a:r>
              <a:rPr lang="en-GB" sz="2900"/>
              <a:t>Now think about the fruits you focused on yesterday and have a go at writing as many of your own </a:t>
            </a:r>
            <a:r>
              <a:rPr lang="en-GB" sz="2900" u="sng"/>
              <a:t>exciting similes </a:t>
            </a:r>
            <a:r>
              <a:rPr lang="en-GB" sz="2900"/>
              <a:t>for these fruits as you can. Use a range of similes including like and as. </a:t>
            </a:r>
            <a:endParaRPr lang="en-GB" sz="3200"/>
          </a:p>
        </p:txBody>
      </p:sp>
    </p:spTree>
    <p:extLst>
      <p:ext uri="{BB962C8B-B14F-4D97-AF65-F5344CB8AC3E}">
        <p14:creationId xmlns:p14="http://schemas.microsoft.com/office/powerpoint/2010/main" val="31203774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txBox="1">
            <a:spLocks/>
          </p:cNvSpPr>
          <p:nvPr/>
        </p:nvSpPr>
        <p:spPr>
          <a:xfrm>
            <a:off x="1623060" y="366101"/>
            <a:ext cx="8945880" cy="1601483"/>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a:latin typeface="Comic Sans MS" pitchFamily="-65" charset="0"/>
              </a:rPr>
              <a:t>Science – What plants need</a:t>
            </a:r>
          </a:p>
          <a:p>
            <a:endParaRPr lang="en-US" sz="4000">
              <a:latin typeface="Comic Sans MS" pitchFamily="-65" charset="0"/>
            </a:endParaRPr>
          </a:p>
          <a:p>
            <a:r>
              <a:rPr lang="en-US" sz="4000">
                <a:latin typeface="Comic Sans MS" pitchFamily="-65" charset="0"/>
              </a:rPr>
              <a:t>LI: To explore the requirements of plants for life and growth</a:t>
            </a:r>
          </a:p>
        </p:txBody>
      </p:sp>
      <p:sp>
        <p:nvSpPr>
          <p:cNvPr id="2" name="TextBox 1">
            <a:extLst>
              <a:ext uri="{FF2B5EF4-FFF2-40B4-BE49-F238E27FC236}">
                <a16:creationId xmlns:a16="http://schemas.microsoft.com/office/drawing/2014/main" id="{852509FA-7252-44DE-8A32-635A4549C24E}"/>
              </a:ext>
            </a:extLst>
          </p:cNvPr>
          <p:cNvSpPr txBox="1"/>
          <p:nvPr/>
        </p:nvSpPr>
        <p:spPr>
          <a:xfrm>
            <a:off x="175261" y="1967584"/>
            <a:ext cx="11803380" cy="4524315"/>
          </a:xfrm>
          <a:prstGeom prst="rect">
            <a:avLst/>
          </a:prstGeom>
          <a:noFill/>
        </p:spPr>
        <p:txBody>
          <a:bodyPr wrap="square" rtlCol="0">
            <a:spAutoFit/>
          </a:bodyPr>
          <a:lstStyle/>
          <a:p>
            <a:r>
              <a:rPr lang="en-GB" sz="2400" u="sng"/>
              <a:t>Places for Plants </a:t>
            </a:r>
          </a:p>
          <a:p>
            <a:endParaRPr lang="en-GB" sz="2400" u="sng"/>
          </a:p>
          <a:p>
            <a:r>
              <a:rPr lang="en-GB" sz="2400"/>
              <a:t>What do you think plants need to grow?</a:t>
            </a:r>
          </a:p>
          <a:p>
            <a:endParaRPr lang="en-GB" sz="2400"/>
          </a:p>
          <a:p>
            <a:r>
              <a:rPr lang="en-GB" sz="2400"/>
              <a:t>Draw a rough picture of the best place to grow a plant, e.g. a garden, a greenhouse, etc and annotate your picture to show what that place has that you think the plants need. </a:t>
            </a:r>
          </a:p>
          <a:p>
            <a:r>
              <a:rPr lang="en-GB" sz="2400"/>
              <a:t>Explain why you have chosen this place, e.g. I have chosen a greenhouse because it is warm and light.</a:t>
            </a:r>
          </a:p>
          <a:p>
            <a:endParaRPr lang="en-GB" sz="2400"/>
          </a:p>
          <a:p>
            <a:r>
              <a:rPr lang="en-GB" sz="2400"/>
              <a:t>Don’t spend too long on this but make sure you keep it safe for later learning. Over the next few weeks, we will be investigating what plants need to grow better and will refer back to our thinking to see if and how this changes. </a:t>
            </a:r>
          </a:p>
        </p:txBody>
      </p:sp>
    </p:spTree>
    <p:extLst>
      <p:ext uri="{BB962C8B-B14F-4D97-AF65-F5344CB8AC3E}">
        <p14:creationId xmlns:p14="http://schemas.microsoft.com/office/powerpoint/2010/main" val="40345078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txBox="1">
            <a:spLocks/>
          </p:cNvSpPr>
          <p:nvPr/>
        </p:nvSpPr>
        <p:spPr>
          <a:xfrm>
            <a:off x="175260" y="366101"/>
            <a:ext cx="5125610" cy="66756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a:latin typeface="Comic Sans MS" pitchFamily="-65" charset="0"/>
              </a:rPr>
              <a:t>Science – What plants need</a:t>
            </a:r>
          </a:p>
        </p:txBody>
      </p:sp>
      <p:sp>
        <p:nvSpPr>
          <p:cNvPr id="2" name="TextBox 1">
            <a:extLst>
              <a:ext uri="{FF2B5EF4-FFF2-40B4-BE49-F238E27FC236}">
                <a16:creationId xmlns:a16="http://schemas.microsoft.com/office/drawing/2014/main" id="{852509FA-7252-44DE-8A32-635A4549C24E}"/>
              </a:ext>
            </a:extLst>
          </p:cNvPr>
          <p:cNvSpPr txBox="1"/>
          <p:nvPr/>
        </p:nvSpPr>
        <p:spPr>
          <a:xfrm>
            <a:off x="344557" y="1258957"/>
            <a:ext cx="11290852" cy="923330"/>
          </a:xfrm>
          <a:prstGeom prst="rect">
            <a:avLst/>
          </a:prstGeom>
          <a:noFill/>
        </p:spPr>
        <p:txBody>
          <a:bodyPr wrap="square" rtlCol="0">
            <a:spAutoFit/>
          </a:bodyPr>
          <a:lstStyle/>
          <a:p>
            <a:r>
              <a:rPr lang="en-GB" u="sng"/>
              <a:t>Places for Plants </a:t>
            </a:r>
          </a:p>
          <a:p>
            <a:endParaRPr lang="en-GB" u="sng"/>
          </a:p>
          <a:p>
            <a:r>
              <a:rPr lang="en-GB"/>
              <a:t>Read each statement and tick the box to show whether you think it is ‘true’, ‘false’ or ‘not sure’. </a:t>
            </a:r>
          </a:p>
        </p:txBody>
      </p:sp>
      <p:pic>
        <p:nvPicPr>
          <p:cNvPr id="4" name="Picture 3">
            <a:extLst>
              <a:ext uri="{FF2B5EF4-FFF2-40B4-BE49-F238E27FC236}">
                <a16:creationId xmlns:a16="http://schemas.microsoft.com/office/drawing/2014/main" id="{43014FD5-52EA-49C9-A29E-EC46012F6BEC}"/>
              </a:ext>
            </a:extLst>
          </p:cNvPr>
          <p:cNvPicPr>
            <a:picLocks noChangeAspect="1"/>
          </p:cNvPicPr>
          <p:nvPr/>
        </p:nvPicPr>
        <p:blipFill>
          <a:blip r:embed="rId2"/>
          <a:stretch>
            <a:fillRect/>
          </a:stretch>
        </p:blipFill>
        <p:spPr>
          <a:xfrm>
            <a:off x="22860" y="2273727"/>
            <a:ext cx="6638746" cy="4218172"/>
          </a:xfrm>
          <a:prstGeom prst="rect">
            <a:avLst/>
          </a:prstGeom>
        </p:spPr>
      </p:pic>
      <p:pic>
        <p:nvPicPr>
          <p:cNvPr id="5" name="Picture 4">
            <a:extLst>
              <a:ext uri="{FF2B5EF4-FFF2-40B4-BE49-F238E27FC236}">
                <a16:creationId xmlns:a16="http://schemas.microsoft.com/office/drawing/2014/main" id="{86E51221-BC53-4502-AB84-5A643B223178}"/>
              </a:ext>
            </a:extLst>
          </p:cNvPr>
          <p:cNvPicPr>
            <a:picLocks noChangeAspect="1"/>
          </p:cNvPicPr>
          <p:nvPr/>
        </p:nvPicPr>
        <p:blipFill>
          <a:blip r:embed="rId3"/>
          <a:stretch>
            <a:fillRect/>
          </a:stretch>
        </p:blipFill>
        <p:spPr>
          <a:xfrm>
            <a:off x="6661606" y="2522456"/>
            <a:ext cx="5507534" cy="3720713"/>
          </a:xfrm>
          <a:prstGeom prst="rect">
            <a:avLst/>
          </a:prstGeom>
        </p:spPr>
      </p:pic>
    </p:spTree>
    <p:extLst>
      <p:ext uri="{BB962C8B-B14F-4D97-AF65-F5344CB8AC3E}">
        <p14:creationId xmlns:p14="http://schemas.microsoft.com/office/powerpoint/2010/main" val="8169842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txBox="1">
            <a:spLocks/>
          </p:cNvSpPr>
          <p:nvPr/>
        </p:nvSpPr>
        <p:spPr>
          <a:xfrm>
            <a:off x="175260" y="366101"/>
            <a:ext cx="5125610" cy="66756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a:latin typeface="Comic Sans MS" pitchFamily="-65" charset="0"/>
              </a:rPr>
              <a:t>Science – What plants need</a:t>
            </a:r>
          </a:p>
        </p:txBody>
      </p:sp>
      <p:sp>
        <p:nvSpPr>
          <p:cNvPr id="2" name="TextBox 1">
            <a:extLst>
              <a:ext uri="{FF2B5EF4-FFF2-40B4-BE49-F238E27FC236}">
                <a16:creationId xmlns:a16="http://schemas.microsoft.com/office/drawing/2014/main" id="{852509FA-7252-44DE-8A32-635A4549C24E}"/>
              </a:ext>
            </a:extLst>
          </p:cNvPr>
          <p:cNvSpPr txBox="1"/>
          <p:nvPr/>
        </p:nvSpPr>
        <p:spPr>
          <a:xfrm>
            <a:off x="344557" y="1258957"/>
            <a:ext cx="11290852" cy="923330"/>
          </a:xfrm>
          <a:prstGeom prst="rect">
            <a:avLst/>
          </a:prstGeom>
          <a:noFill/>
        </p:spPr>
        <p:txBody>
          <a:bodyPr wrap="square" rtlCol="0">
            <a:spAutoFit/>
          </a:bodyPr>
          <a:lstStyle/>
          <a:p>
            <a:r>
              <a:rPr lang="en-GB" u="sng"/>
              <a:t>Places for Plants </a:t>
            </a:r>
          </a:p>
          <a:p>
            <a:endParaRPr lang="en-GB" u="sng"/>
          </a:p>
          <a:p>
            <a:r>
              <a:rPr lang="en-GB"/>
              <a:t>Read each statement and tick the box to show whether you think it is ‘true’, ‘false’ or ‘not sure’. </a:t>
            </a:r>
          </a:p>
        </p:txBody>
      </p:sp>
      <p:pic>
        <p:nvPicPr>
          <p:cNvPr id="3" name="Picture 2">
            <a:extLst>
              <a:ext uri="{FF2B5EF4-FFF2-40B4-BE49-F238E27FC236}">
                <a16:creationId xmlns:a16="http://schemas.microsoft.com/office/drawing/2014/main" id="{CD648F06-D945-4F12-B64C-5732701F445C}"/>
              </a:ext>
            </a:extLst>
          </p:cNvPr>
          <p:cNvPicPr>
            <a:picLocks noChangeAspect="1"/>
          </p:cNvPicPr>
          <p:nvPr/>
        </p:nvPicPr>
        <p:blipFill>
          <a:blip r:embed="rId2"/>
          <a:stretch>
            <a:fillRect/>
          </a:stretch>
        </p:blipFill>
        <p:spPr>
          <a:xfrm>
            <a:off x="2366697" y="2109176"/>
            <a:ext cx="7458605" cy="4748824"/>
          </a:xfrm>
          <a:prstGeom prst="rect">
            <a:avLst/>
          </a:prstGeom>
        </p:spPr>
      </p:pic>
    </p:spTree>
    <p:extLst>
      <p:ext uri="{BB962C8B-B14F-4D97-AF65-F5344CB8AC3E}">
        <p14:creationId xmlns:p14="http://schemas.microsoft.com/office/powerpoint/2010/main" val="41166859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txBox="1">
            <a:spLocks/>
          </p:cNvSpPr>
          <p:nvPr/>
        </p:nvSpPr>
        <p:spPr>
          <a:xfrm>
            <a:off x="175260" y="366101"/>
            <a:ext cx="5125610" cy="66756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a:latin typeface="Comic Sans MS" pitchFamily="-65" charset="0"/>
              </a:rPr>
              <a:t>Science – What plants need</a:t>
            </a:r>
          </a:p>
        </p:txBody>
      </p:sp>
      <p:sp>
        <p:nvSpPr>
          <p:cNvPr id="2" name="TextBox 1">
            <a:extLst>
              <a:ext uri="{FF2B5EF4-FFF2-40B4-BE49-F238E27FC236}">
                <a16:creationId xmlns:a16="http://schemas.microsoft.com/office/drawing/2014/main" id="{852509FA-7252-44DE-8A32-635A4549C24E}"/>
              </a:ext>
            </a:extLst>
          </p:cNvPr>
          <p:cNvSpPr txBox="1"/>
          <p:nvPr/>
        </p:nvSpPr>
        <p:spPr>
          <a:xfrm>
            <a:off x="344557" y="1258957"/>
            <a:ext cx="11290852" cy="923330"/>
          </a:xfrm>
          <a:prstGeom prst="rect">
            <a:avLst/>
          </a:prstGeom>
          <a:noFill/>
        </p:spPr>
        <p:txBody>
          <a:bodyPr wrap="square" rtlCol="0">
            <a:spAutoFit/>
          </a:bodyPr>
          <a:lstStyle/>
          <a:p>
            <a:r>
              <a:rPr lang="en-GB" u="sng"/>
              <a:t>Places for Plants </a:t>
            </a:r>
          </a:p>
          <a:p>
            <a:endParaRPr lang="en-GB" u="sng"/>
          </a:p>
          <a:p>
            <a:r>
              <a:rPr lang="en-GB"/>
              <a:t>Read each statement and tick the box to show whether you think it is ‘true’, ‘false’ or ‘not sure’. </a:t>
            </a:r>
          </a:p>
        </p:txBody>
      </p:sp>
      <p:pic>
        <p:nvPicPr>
          <p:cNvPr id="3" name="Picture 2">
            <a:extLst>
              <a:ext uri="{FF2B5EF4-FFF2-40B4-BE49-F238E27FC236}">
                <a16:creationId xmlns:a16="http://schemas.microsoft.com/office/drawing/2014/main" id="{5894ADEE-1CDD-4358-9AD8-BFE7DEE20650}"/>
              </a:ext>
            </a:extLst>
          </p:cNvPr>
          <p:cNvPicPr>
            <a:picLocks noChangeAspect="1"/>
          </p:cNvPicPr>
          <p:nvPr/>
        </p:nvPicPr>
        <p:blipFill>
          <a:blip r:embed="rId2"/>
          <a:stretch>
            <a:fillRect/>
          </a:stretch>
        </p:blipFill>
        <p:spPr>
          <a:xfrm>
            <a:off x="2852224" y="2182287"/>
            <a:ext cx="6487552" cy="4675713"/>
          </a:xfrm>
          <a:prstGeom prst="rect">
            <a:avLst/>
          </a:prstGeom>
        </p:spPr>
      </p:pic>
    </p:spTree>
    <p:extLst>
      <p:ext uri="{BB962C8B-B14F-4D97-AF65-F5344CB8AC3E}">
        <p14:creationId xmlns:p14="http://schemas.microsoft.com/office/powerpoint/2010/main" val="886914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7498D6C1272F41A408822FEF4D3799" ma:contentTypeVersion="12" ma:contentTypeDescription="Create a new document." ma:contentTypeScope="" ma:versionID="a008ef4693227dfe40a263c3f5a554cb">
  <xsd:schema xmlns:xsd="http://www.w3.org/2001/XMLSchema" xmlns:xs="http://www.w3.org/2001/XMLSchema" xmlns:p="http://schemas.microsoft.com/office/2006/metadata/properties" xmlns:ns2="f72445fe-794f-46ea-81ff-e4229e6ffaed" xmlns:ns3="bcd5386e-2f2e-4406-a8cc-602db69bd708" targetNamespace="http://schemas.microsoft.com/office/2006/metadata/properties" ma:root="true" ma:fieldsID="e5d7fb2386676b3fceb1948a1f7c8b45" ns2:_="" ns3:_="">
    <xsd:import namespace="f72445fe-794f-46ea-81ff-e4229e6ffaed"/>
    <xsd:import namespace="bcd5386e-2f2e-4406-a8cc-602db69bd70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2445fe-794f-46ea-81ff-e4229e6ffa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d5386e-2f2e-4406-a8cc-602db69bd70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443AE3-2CC7-414F-89F3-BDCF63F51C77}">
  <ds:schemaRefs>
    <ds:schemaRef ds:uri="bcd5386e-2f2e-4406-a8cc-602db69bd708"/>
    <ds:schemaRef ds:uri="f72445fe-794f-46ea-81ff-e4229e6ffa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F58970-3BF4-4A8D-B2F7-A21CF000236C}">
  <ds:schemaRefs>
    <ds:schemaRef ds:uri="http://schemas.microsoft.com/sharepoint/v3/contenttype/forms"/>
  </ds:schemaRefs>
</ds:datastoreItem>
</file>

<file path=customXml/itemProps3.xml><?xml version="1.0" encoding="utf-8"?>
<ds:datastoreItem xmlns:ds="http://schemas.openxmlformats.org/officeDocument/2006/customXml" ds:itemID="{CBF53DB9-C981-40AA-B2DF-ED4E24042B62}">
  <ds:schemaRefs>
    <ds:schemaRef ds:uri="http://www.w3.org/XML/1998/namespace"/>
    <ds:schemaRef ds:uri="bcd5386e-2f2e-4406-a8cc-602db69bd708"/>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f72445fe-794f-46ea-81ff-e4229e6ffaed"/>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5042</Words>
  <Application>Microsoft Office PowerPoint</Application>
  <PresentationFormat>Widescreen</PresentationFormat>
  <Paragraphs>539</Paragraphs>
  <Slides>101</Slides>
  <Notes>17</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101</vt:i4>
      </vt:variant>
    </vt:vector>
  </HeadingPairs>
  <TitlesOfParts>
    <vt:vector size="117" baseType="lpstr">
      <vt:lpstr>Arial</vt:lpstr>
      <vt:lpstr>Arial Black</vt:lpstr>
      <vt:lpstr>Calibri</vt:lpstr>
      <vt:lpstr>Calibri Light</vt:lpstr>
      <vt:lpstr>Comic Sans MS</vt:lpstr>
      <vt:lpstr>Gill Sans MT</vt:lpstr>
      <vt:lpstr>HVD Bodedo</vt:lpstr>
      <vt:lpstr>Impact</vt:lpstr>
      <vt:lpstr>Sassoon Infant Rg</vt:lpstr>
      <vt:lpstr>Special Elite</vt:lpstr>
      <vt:lpstr>Times New Roman</vt:lpstr>
      <vt:lpstr>Twinkl</vt:lpstr>
      <vt:lpstr>Twinkl SemiBold</vt:lpstr>
      <vt:lpstr>Office Theme</vt:lpstr>
      <vt:lpstr>2_Office Theme</vt:lpstr>
      <vt:lpstr>1_Office Theme</vt:lpstr>
      <vt:lpstr>Monday 22nd February 2021</vt:lpstr>
      <vt:lpstr>Reading/Writing</vt:lpstr>
      <vt:lpstr>Reading/Writing</vt:lpstr>
      <vt:lpstr>Final Reflection</vt:lpstr>
      <vt:lpstr>Maths</vt:lpstr>
      <vt:lpstr>PowerPoint Presentation</vt:lpstr>
      <vt:lpstr>PowerPoint Presentation</vt:lpstr>
      <vt:lpstr>PowerPoint Presentation</vt:lpstr>
      <vt:lpstr>PowerPoint Presentation</vt:lpstr>
      <vt:lpstr>English LI: To investigate calligrams</vt:lpstr>
      <vt:lpstr>English</vt:lpstr>
      <vt:lpstr>Calligrams </vt:lpstr>
      <vt:lpstr>Calligrams</vt:lpstr>
      <vt:lpstr>Here are some examples of calligrams</vt:lpstr>
      <vt:lpstr>PowerPoint Presentation</vt:lpstr>
      <vt:lpstr>Fat could be the word fat looking fat!</vt:lpstr>
      <vt:lpstr>Or thin looking thin!</vt:lpstr>
      <vt:lpstr>What animal is it?</vt:lpstr>
      <vt:lpstr>Which words can you read?</vt:lpstr>
      <vt:lpstr>How many times has the author written flamingo?</vt:lpstr>
      <vt:lpstr>PowerPoint Presentation</vt:lpstr>
      <vt:lpstr>PowerPoint Presentation</vt:lpstr>
      <vt:lpstr>Which letters have fins?</vt:lpstr>
      <vt:lpstr>What’s happened to this word?</vt:lpstr>
      <vt:lpstr>Now can you make your own calligram?</vt:lpstr>
      <vt:lpstr>Art</vt:lpstr>
      <vt:lpstr>PowerPoint Presentation</vt:lpstr>
      <vt:lpstr>Early Life</vt:lpstr>
      <vt:lpstr>Flowers</vt:lpstr>
      <vt:lpstr>Yellow Calla</vt:lpstr>
      <vt:lpstr>Oriental Poppies</vt:lpstr>
      <vt:lpstr>Inside Red Canna</vt:lpstr>
      <vt:lpstr>O’Keeffe’s Intention</vt:lpstr>
      <vt:lpstr>A Symbol of Modernity</vt:lpstr>
      <vt:lpstr>New Mexico</vt:lpstr>
      <vt:lpstr>Black Cross</vt:lpstr>
      <vt:lpstr>From the Faraway</vt:lpstr>
      <vt:lpstr>Later Life</vt:lpstr>
      <vt:lpstr>Legacy</vt:lpstr>
      <vt:lpstr>Tuesday 23rd February 2021</vt:lpstr>
      <vt:lpstr>Reading/Writing</vt:lpstr>
      <vt:lpstr>Reading/Writing</vt:lpstr>
      <vt:lpstr>Final Reflection</vt:lpstr>
      <vt:lpstr>Maths</vt:lpstr>
      <vt:lpstr>PowerPoint Presentation</vt:lpstr>
      <vt:lpstr>PowerPoint Presentation</vt:lpstr>
      <vt:lpstr>PowerPoint Presentation</vt:lpstr>
      <vt:lpstr>English LI: To investigate shape poems</vt:lpstr>
      <vt:lpstr>PowerPoint Presentation</vt:lpstr>
      <vt:lpstr>PowerPoint Presentation</vt:lpstr>
      <vt:lpstr>PowerPoint Presentation</vt:lpstr>
      <vt:lpstr>PowerPoint Presentation</vt:lpstr>
      <vt:lpstr>PowerPoint Presentation</vt:lpstr>
      <vt:lpstr>Could you write your own shape poem?</vt:lpstr>
      <vt:lpstr>PowerPoint Presentation</vt:lpstr>
      <vt:lpstr>PHSE</vt:lpstr>
      <vt:lpstr>PHSE</vt:lpstr>
      <vt:lpstr>PHSE</vt:lpstr>
      <vt:lpstr>PHSE</vt:lpstr>
      <vt:lpstr>Wednesday 24th February 2021</vt:lpstr>
      <vt:lpstr>Reading/Writing</vt:lpstr>
      <vt:lpstr>Reading/ Writing</vt:lpstr>
      <vt:lpstr>Reading/ Writing</vt:lpstr>
      <vt:lpstr>Maths</vt:lpstr>
      <vt:lpstr>PowerPoint Presentation</vt:lpstr>
      <vt:lpstr>PowerPoint Presentation</vt:lpstr>
      <vt:lpstr>PowerPoint Presentation</vt:lpstr>
      <vt:lpstr>English  LI: To investigate and analyse the effectiveness of calligrams and shape poems</vt:lpstr>
      <vt:lpstr>PowerPoint Presentation</vt:lpstr>
      <vt:lpstr>PowerPoint Presentation</vt:lpstr>
      <vt:lpstr>English</vt:lpstr>
      <vt:lpstr>PowerPoint Presentation</vt:lpstr>
      <vt:lpstr>Thursday 25th February 2021</vt:lpstr>
      <vt:lpstr>Reading/Writing</vt:lpstr>
      <vt:lpstr>Reading/Writing</vt:lpstr>
      <vt:lpstr>Reading/ Writing</vt:lpstr>
      <vt:lpstr>Maths</vt:lpstr>
      <vt:lpstr>Maths</vt:lpstr>
      <vt:lpstr>PowerPoint Presentation</vt:lpstr>
      <vt:lpstr>PowerPoint Presentation</vt:lpstr>
      <vt:lpstr>PowerPoint Presentation</vt:lpstr>
      <vt:lpstr>English  LI: To collect ideas for a shape poem</vt:lpstr>
      <vt:lpstr>PowerPoint Presentation</vt:lpstr>
      <vt:lpstr>PowerPoint Presentation</vt:lpstr>
      <vt:lpstr>PowerPoint Presentation</vt:lpstr>
      <vt:lpstr>English</vt:lpstr>
      <vt:lpstr>Music</vt:lpstr>
      <vt:lpstr>Friday 26th February 2021</vt:lpstr>
      <vt:lpstr>Maths</vt:lpstr>
      <vt:lpstr>PowerPoint Presentation</vt:lpstr>
      <vt:lpstr>PowerPoint Presentation</vt:lpstr>
      <vt:lpstr>PowerPoint Presentation</vt:lpstr>
      <vt:lpstr>English  LI: To understand and use similes</vt:lpstr>
      <vt:lpstr>English https://www.youtube.com/watch?app=desktop&amp;v=0YEKteMdPD8</vt:lpstr>
      <vt:lpstr>Finish these simile starters:  The moon glowed like… Snow fell from the sky like… The icy made the ground as slippery as… The fog covered the city like… The clouds are as fluffy as… The child sang as sweetly as… The children scuttled across the beach like… The air smells as fresh as… The road wound its way up the mountain like… Her angry words spewed out like… The rain tapped on the roof as steadily as… The traffic moved as slowly as  Now think about the fruits you focused on yesterday and have a go at writing as many of your own exciting similes for these fruits as you can. Use a range of similes including like and as. </vt:lpstr>
      <vt:lpstr>PowerPoint Presentation</vt:lpstr>
      <vt:lpstr>PowerPoint Presentation</vt:lpstr>
      <vt:lpstr>PowerPoint Presentation</vt:lpstr>
      <vt:lpstr>PowerPoint Presentation</vt:lpstr>
      <vt:lpstr>Topic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 22nd February 2021</dc:title>
  <dc:creator>Victoria Hall</dc:creator>
  <cp:lastModifiedBy>Vicky Higgins</cp:lastModifiedBy>
  <cp:revision>2</cp:revision>
  <dcterms:created xsi:type="dcterms:W3CDTF">2021-02-08T21:35:11Z</dcterms:created>
  <dcterms:modified xsi:type="dcterms:W3CDTF">2021-02-11T16:35:15Z</dcterms:modified>
</cp:coreProperties>
</file>