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1"/>
  </p:sldMasterIdLst>
  <p:notesMasterIdLst>
    <p:notesMasterId r:id="rId18"/>
  </p:notesMasterIdLst>
  <p:handoutMasterIdLst>
    <p:handoutMasterId r:id="rId19"/>
  </p:handoutMasterIdLst>
  <p:sldIdLst>
    <p:sldId id="256" r:id="rId2"/>
    <p:sldId id="284" r:id="rId3"/>
    <p:sldId id="257" r:id="rId4"/>
    <p:sldId id="285" r:id="rId5"/>
    <p:sldId id="258" r:id="rId6"/>
    <p:sldId id="283" r:id="rId7"/>
    <p:sldId id="263" r:id="rId8"/>
    <p:sldId id="262" r:id="rId9"/>
    <p:sldId id="276" r:id="rId10"/>
    <p:sldId id="271" r:id="rId11"/>
    <p:sldId id="286" r:id="rId12"/>
    <p:sldId id="287" r:id="rId13"/>
    <p:sldId id="288" r:id="rId14"/>
    <p:sldId id="265" r:id="rId15"/>
    <p:sldId id="289" r:id="rId16"/>
    <p:sldId id="290" r:id="rId17"/>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0" autoAdjust="0"/>
    <p:restoredTop sz="0" autoAdjust="0"/>
  </p:normalViewPr>
  <p:slideViewPr>
    <p:cSldViewPr>
      <p:cViewPr>
        <p:scale>
          <a:sx n="107" d="100"/>
          <a:sy n="107" d="100"/>
        </p:scale>
        <p:origin x="1188" y="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806EE7A7-C42D-490B-8B36-CB491DE6400D}" type="datetimeFigureOut">
              <a:rPr lang="en-GB" smtClean="0"/>
              <a:t>14/01/2022</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9B5051E7-EA7C-4D3E-BD8A-2F45385FFF73}" type="slidenum">
              <a:rPr lang="en-GB" smtClean="0"/>
              <a:t>‹#›</a:t>
            </a:fld>
            <a:endParaRPr lang="en-GB"/>
          </a:p>
        </p:txBody>
      </p:sp>
    </p:spTree>
    <p:extLst>
      <p:ext uri="{BB962C8B-B14F-4D97-AF65-F5344CB8AC3E}">
        <p14:creationId xmlns:p14="http://schemas.microsoft.com/office/powerpoint/2010/main" val="1094865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506206B5-B894-4570-84DA-A14730A95545}" type="datetimeFigureOut">
              <a:rPr lang="en-GB" smtClean="0"/>
              <a:t>14/01/2022</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EFEB642A-E33E-44D3-8AAD-B58D69B7C2E4}" type="slidenum">
              <a:rPr lang="en-GB" smtClean="0"/>
              <a:t>‹#›</a:t>
            </a:fld>
            <a:endParaRPr lang="en-GB"/>
          </a:p>
        </p:txBody>
      </p:sp>
    </p:spTree>
    <p:extLst>
      <p:ext uri="{BB962C8B-B14F-4D97-AF65-F5344CB8AC3E}">
        <p14:creationId xmlns:p14="http://schemas.microsoft.com/office/powerpoint/2010/main" val="210369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FEB642A-E33E-44D3-8AAD-B58D69B7C2E4}" type="slidenum">
              <a:rPr lang="en-GB" smtClean="0"/>
              <a:t>8</a:t>
            </a:fld>
            <a:endParaRPr lang="en-GB" dirty="0"/>
          </a:p>
        </p:txBody>
      </p:sp>
    </p:spTree>
    <p:extLst>
      <p:ext uri="{BB962C8B-B14F-4D97-AF65-F5344CB8AC3E}">
        <p14:creationId xmlns:p14="http://schemas.microsoft.com/office/powerpoint/2010/main" val="422028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CFD4017-5B09-4870-B5CD-4963855575CE}" type="datetimeFigureOut">
              <a:rPr lang="en-GB" smtClean="0"/>
              <a:t>14/01/2022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E97523-FF84-4912-933B-D54600C98897}" type="slidenum">
              <a:rPr lang="en-GB" smtClean="0"/>
              <a:t>‹#›</a:t>
            </a:fld>
            <a:endParaRPr lang="en-GB"/>
          </a:p>
        </p:txBody>
      </p:sp>
    </p:spTree>
    <p:extLst>
      <p:ext uri="{BB962C8B-B14F-4D97-AF65-F5344CB8AC3E}">
        <p14:creationId xmlns:p14="http://schemas.microsoft.com/office/powerpoint/2010/main" val="2035059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FD4017-5B09-4870-B5CD-4963855575CE}" type="datetimeFigureOut">
              <a:rPr lang="en-GB" smtClean="0"/>
              <a:t>14/01/2022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E97523-FF84-4912-933B-D54600C98897}" type="slidenum">
              <a:rPr lang="en-GB" smtClean="0"/>
              <a:t>‹#›</a:t>
            </a:fld>
            <a:endParaRPr lang="en-GB"/>
          </a:p>
        </p:txBody>
      </p:sp>
    </p:spTree>
    <p:extLst>
      <p:ext uri="{BB962C8B-B14F-4D97-AF65-F5344CB8AC3E}">
        <p14:creationId xmlns:p14="http://schemas.microsoft.com/office/powerpoint/2010/main" val="655557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FD4017-5B09-4870-B5CD-4963855575CE}" type="datetimeFigureOut">
              <a:rPr lang="en-GB" smtClean="0"/>
              <a:t>14/01/2022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E97523-FF84-4912-933B-D54600C98897}" type="slidenum">
              <a:rPr lang="en-GB" smtClean="0"/>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67078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FD4017-5B09-4870-B5CD-4963855575CE}" type="datetimeFigureOut">
              <a:rPr lang="en-GB" smtClean="0"/>
              <a:t>14/01/2022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E97523-FF84-4912-933B-D54600C98897}" type="slidenum">
              <a:rPr lang="en-GB" smtClean="0"/>
              <a:t>‹#›</a:t>
            </a:fld>
            <a:endParaRPr lang="en-GB"/>
          </a:p>
        </p:txBody>
      </p:sp>
    </p:spTree>
    <p:extLst>
      <p:ext uri="{BB962C8B-B14F-4D97-AF65-F5344CB8AC3E}">
        <p14:creationId xmlns:p14="http://schemas.microsoft.com/office/powerpoint/2010/main" val="17610293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FD4017-5B09-4870-B5CD-4963855575CE}" type="datetimeFigureOut">
              <a:rPr lang="en-GB" smtClean="0"/>
              <a:t>14/01/2022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E97523-FF84-4912-933B-D54600C98897}" type="slidenum">
              <a:rPr lang="en-GB" smtClean="0"/>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708363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FD4017-5B09-4870-B5CD-4963855575CE}" type="datetimeFigureOut">
              <a:rPr lang="en-GB" smtClean="0"/>
              <a:t>14/01/2022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E97523-FF84-4912-933B-D54600C98897}" type="slidenum">
              <a:rPr lang="en-GB" smtClean="0"/>
              <a:t>‹#›</a:t>
            </a:fld>
            <a:endParaRPr lang="en-GB"/>
          </a:p>
        </p:txBody>
      </p:sp>
    </p:spTree>
    <p:extLst>
      <p:ext uri="{BB962C8B-B14F-4D97-AF65-F5344CB8AC3E}">
        <p14:creationId xmlns:p14="http://schemas.microsoft.com/office/powerpoint/2010/main" val="7861285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FD4017-5B09-4870-B5CD-4963855575CE}" type="datetimeFigureOut">
              <a:rPr lang="en-GB" smtClean="0"/>
              <a:t>14/01/2022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E97523-FF84-4912-933B-D54600C98897}" type="slidenum">
              <a:rPr lang="en-GB" smtClean="0"/>
              <a:t>‹#›</a:t>
            </a:fld>
            <a:endParaRPr lang="en-GB"/>
          </a:p>
        </p:txBody>
      </p:sp>
    </p:spTree>
    <p:extLst>
      <p:ext uri="{BB962C8B-B14F-4D97-AF65-F5344CB8AC3E}">
        <p14:creationId xmlns:p14="http://schemas.microsoft.com/office/powerpoint/2010/main" val="35809297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FD4017-5B09-4870-B5CD-4963855575CE}" type="datetimeFigureOut">
              <a:rPr lang="en-GB" smtClean="0"/>
              <a:t>14/01/2022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E97523-FF84-4912-933B-D54600C98897}" type="slidenum">
              <a:rPr lang="en-GB" smtClean="0"/>
              <a:t>‹#›</a:t>
            </a:fld>
            <a:endParaRPr lang="en-GB"/>
          </a:p>
        </p:txBody>
      </p:sp>
    </p:spTree>
    <p:extLst>
      <p:ext uri="{BB962C8B-B14F-4D97-AF65-F5344CB8AC3E}">
        <p14:creationId xmlns:p14="http://schemas.microsoft.com/office/powerpoint/2010/main" val="472864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FD4017-5B09-4870-B5CD-4963855575CE}" type="datetimeFigureOut">
              <a:rPr lang="en-GB" smtClean="0"/>
              <a:t>14/01/2022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E97523-FF84-4912-933B-D54600C98897}" type="slidenum">
              <a:rPr lang="en-GB" smtClean="0"/>
              <a:t>‹#›</a:t>
            </a:fld>
            <a:endParaRPr lang="en-GB"/>
          </a:p>
        </p:txBody>
      </p:sp>
    </p:spTree>
    <p:extLst>
      <p:ext uri="{BB962C8B-B14F-4D97-AF65-F5344CB8AC3E}">
        <p14:creationId xmlns:p14="http://schemas.microsoft.com/office/powerpoint/2010/main" val="2744743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FD4017-5B09-4870-B5CD-4963855575CE}" type="datetimeFigureOut">
              <a:rPr lang="en-GB" smtClean="0"/>
              <a:t>14/01/2022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E97523-FF84-4912-933B-D54600C98897}" type="slidenum">
              <a:rPr lang="en-GB" smtClean="0"/>
              <a:t>‹#›</a:t>
            </a:fld>
            <a:endParaRPr lang="en-GB"/>
          </a:p>
        </p:txBody>
      </p:sp>
    </p:spTree>
    <p:extLst>
      <p:ext uri="{BB962C8B-B14F-4D97-AF65-F5344CB8AC3E}">
        <p14:creationId xmlns:p14="http://schemas.microsoft.com/office/powerpoint/2010/main" val="4008544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CFD4017-5B09-4870-B5CD-4963855575CE}" type="datetimeFigureOut">
              <a:rPr lang="en-GB" smtClean="0"/>
              <a:t>14/01/2022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E97523-FF84-4912-933B-D54600C98897}" type="slidenum">
              <a:rPr lang="en-GB" smtClean="0"/>
              <a:t>‹#›</a:t>
            </a:fld>
            <a:endParaRPr lang="en-GB"/>
          </a:p>
        </p:txBody>
      </p:sp>
    </p:spTree>
    <p:extLst>
      <p:ext uri="{BB962C8B-B14F-4D97-AF65-F5344CB8AC3E}">
        <p14:creationId xmlns:p14="http://schemas.microsoft.com/office/powerpoint/2010/main" val="3741533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CFD4017-5B09-4870-B5CD-4963855575CE}" type="datetimeFigureOut">
              <a:rPr lang="en-GB" smtClean="0"/>
              <a:t>14/01/2022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CE97523-FF84-4912-933B-D54600C98897}" type="slidenum">
              <a:rPr lang="en-GB" smtClean="0"/>
              <a:t>‹#›</a:t>
            </a:fld>
            <a:endParaRPr lang="en-GB"/>
          </a:p>
        </p:txBody>
      </p:sp>
    </p:spTree>
    <p:extLst>
      <p:ext uri="{BB962C8B-B14F-4D97-AF65-F5344CB8AC3E}">
        <p14:creationId xmlns:p14="http://schemas.microsoft.com/office/powerpoint/2010/main" val="1439583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CFD4017-5B09-4870-B5CD-4963855575CE}" type="datetimeFigureOut">
              <a:rPr lang="en-GB" smtClean="0"/>
              <a:t>14/01/2022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CE97523-FF84-4912-933B-D54600C98897}" type="slidenum">
              <a:rPr lang="en-GB" smtClean="0"/>
              <a:t>‹#›</a:t>
            </a:fld>
            <a:endParaRPr lang="en-GB"/>
          </a:p>
        </p:txBody>
      </p:sp>
    </p:spTree>
    <p:extLst>
      <p:ext uri="{BB962C8B-B14F-4D97-AF65-F5344CB8AC3E}">
        <p14:creationId xmlns:p14="http://schemas.microsoft.com/office/powerpoint/2010/main" val="3906969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FD4017-5B09-4870-B5CD-4963855575CE}" type="datetimeFigureOut">
              <a:rPr lang="en-GB" smtClean="0"/>
              <a:t>14/01/2022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CE97523-FF84-4912-933B-D54600C98897}" type="slidenum">
              <a:rPr lang="en-GB" smtClean="0"/>
              <a:t>‹#›</a:t>
            </a:fld>
            <a:endParaRPr lang="en-GB"/>
          </a:p>
        </p:txBody>
      </p:sp>
    </p:spTree>
    <p:extLst>
      <p:ext uri="{BB962C8B-B14F-4D97-AF65-F5344CB8AC3E}">
        <p14:creationId xmlns:p14="http://schemas.microsoft.com/office/powerpoint/2010/main" val="3338201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CFD4017-5B09-4870-B5CD-4963855575CE}" type="datetimeFigureOut">
              <a:rPr lang="en-GB" smtClean="0"/>
              <a:t>14/01/2022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E97523-FF84-4912-933B-D54600C98897}" type="slidenum">
              <a:rPr lang="en-GB" smtClean="0"/>
              <a:t>‹#›</a:t>
            </a:fld>
            <a:endParaRPr lang="en-GB"/>
          </a:p>
        </p:txBody>
      </p:sp>
    </p:spTree>
    <p:extLst>
      <p:ext uri="{BB962C8B-B14F-4D97-AF65-F5344CB8AC3E}">
        <p14:creationId xmlns:p14="http://schemas.microsoft.com/office/powerpoint/2010/main" val="3287301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CFD4017-5B09-4870-B5CD-4963855575CE}" type="datetimeFigureOut">
              <a:rPr lang="en-GB" smtClean="0"/>
              <a:t>14/01/2022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E97523-FF84-4912-933B-D54600C98897}" type="slidenum">
              <a:rPr lang="en-GB" smtClean="0"/>
              <a:t>‹#›</a:t>
            </a:fld>
            <a:endParaRPr lang="en-GB"/>
          </a:p>
        </p:txBody>
      </p:sp>
    </p:spTree>
    <p:extLst>
      <p:ext uri="{BB962C8B-B14F-4D97-AF65-F5344CB8AC3E}">
        <p14:creationId xmlns:p14="http://schemas.microsoft.com/office/powerpoint/2010/main" val="3145215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CFD4017-5B09-4870-B5CD-4963855575CE}" type="datetimeFigureOut">
              <a:rPr lang="en-GB" smtClean="0"/>
              <a:t>14/01/2022</a:t>
            </a:fld>
            <a:endParaRPr lang="en-GB"/>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9CE97523-FF84-4912-933B-D54600C98897}" type="slidenum">
              <a:rPr lang="en-GB" smtClean="0"/>
              <a:t>‹#›</a:t>
            </a:fld>
            <a:endParaRPr lang="en-GB"/>
          </a:p>
        </p:txBody>
      </p:sp>
    </p:spTree>
    <p:extLst>
      <p:ext uri="{BB962C8B-B14F-4D97-AF65-F5344CB8AC3E}">
        <p14:creationId xmlns:p14="http://schemas.microsoft.com/office/powerpoint/2010/main" val="3404532136"/>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30752" y="1265314"/>
            <a:ext cx="3224750" cy="3249131"/>
          </a:xfrm>
        </p:spPr>
        <p:txBody>
          <a:bodyPr>
            <a:normAutofit/>
          </a:bodyPr>
          <a:lstStyle/>
          <a:p>
            <a:pPr algn="l">
              <a:lnSpc>
                <a:spcPct val="90000"/>
              </a:lnSpc>
            </a:pPr>
            <a:r>
              <a:rPr lang="en-GB" sz="3800"/>
              <a:t>Relationships and Sex Education (RSE) Consultation</a:t>
            </a:r>
          </a:p>
        </p:txBody>
      </p:sp>
      <p:sp>
        <p:nvSpPr>
          <p:cNvPr id="71" name="Isosceles Triangle 70">
            <a:extLst>
              <a:ext uri="{FF2B5EF4-FFF2-40B4-BE49-F238E27FC236}">
                <a16:creationId xmlns:a16="http://schemas.microsoft.com/office/drawing/2014/main" id="{DC99427B-A97E-40A3-B1FD-4557346C6A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380" y="1270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1026" name="Picture 2" descr="Image preview">
            <a:extLst>
              <a:ext uri="{FF2B5EF4-FFF2-40B4-BE49-F238E27FC236}">
                <a16:creationId xmlns:a16="http://schemas.microsoft.com/office/drawing/2014/main" id="{4DCED045-129B-409D-B657-623064D4766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66453" y="2033292"/>
            <a:ext cx="2824269" cy="2799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338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72" y="116632"/>
            <a:ext cx="7285032" cy="1320800"/>
          </a:xfrm>
        </p:spPr>
        <p:txBody>
          <a:bodyPr/>
          <a:lstStyle/>
          <a:p>
            <a:r>
              <a:rPr lang="en-GB" dirty="0"/>
              <a:t>Why are LBGT issues included?</a:t>
            </a:r>
          </a:p>
        </p:txBody>
      </p:sp>
      <p:sp>
        <p:nvSpPr>
          <p:cNvPr id="3" name="TextBox 2"/>
          <p:cNvSpPr txBox="1"/>
          <p:nvPr/>
        </p:nvSpPr>
        <p:spPr>
          <a:xfrm>
            <a:off x="179512" y="777032"/>
            <a:ext cx="7128792" cy="5786199"/>
          </a:xfrm>
          <a:prstGeom prst="rect">
            <a:avLst/>
          </a:prstGeom>
          <a:noFill/>
        </p:spPr>
        <p:txBody>
          <a:bodyPr wrap="square" rtlCol="0">
            <a:spAutoFit/>
          </a:bodyPr>
          <a:lstStyle/>
          <a:p>
            <a:r>
              <a:rPr lang="en-GB" sz="1600" dirty="0">
                <a:cs typeface="Arial" panose="020B0604020202020204" pitchFamily="34" charset="0"/>
              </a:rPr>
              <a:t>There has been much </a:t>
            </a:r>
            <a:r>
              <a:rPr lang="en-GB" sz="1600" dirty="0" err="1">
                <a:cs typeface="Arial" panose="020B0604020202020204" pitchFamily="34" charset="0"/>
              </a:rPr>
              <a:t>mis</a:t>
            </a:r>
            <a:r>
              <a:rPr lang="en-GB" sz="1600" dirty="0">
                <a:cs typeface="Arial" panose="020B0604020202020204" pitchFamily="34" charset="0"/>
              </a:rPr>
              <a:t>-information in the media about how LGBT+ issues are to be taught within the Relationships, Health and Sex Education curriculum in primary schools. We believe that all pupils should be taught about the society in which they are growing up. Relationships Education is designed to foster respect for others and for difference and educate pupils about healthy relationships. We also believe that children should receive teaching on LGBT content during their school years. Teaching children about the society that we live in and the different types of loving, healthy relationships that exist is very important. </a:t>
            </a:r>
          </a:p>
          <a:p>
            <a:endParaRPr lang="en-GB" sz="1600" dirty="0">
              <a:cs typeface="Arial" panose="020B0604020202020204" pitchFamily="34" charset="0"/>
            </a:endParaRPr>
          </a:p>
          <a:p>
            <a:r>
              <a:rPr lang="en-GB" sz="1600" dirty="0">
                <a:cs typeface="Arial" panose="020B0604020202020204" pitchFamily="34" charset="0"/>
              </a:rPr>
              <a:t>The DFE have stated:</a:t>
            </a:r>
          </a:p>
          <a:p>
            <a:r>
              <a:rPr lang="en-GB" sz="1600" dirty="0">
                <a:cs typeface="Arial" panose="020B0604020202020204" pitchFamily="34" charset="0"/>
              </a:rPr>
              <a:t>“Pupils should be able to understand the world in which they are growing up, which means understanding that some people are LGBT, that this should be respected in British society, and that the law affords them and their relationships recognition and protections” </a:t>
            </a:r>
          </a:p>
          <a:p>
            <a:endParaRPr lang="en-GB" sz="1600" dirty="0">
              <a:cs typeface="Arial" panose="020B0604020202020204" pitchFamily="34" charset="0"/>
            </a:endParaRPr>
          </a:p>
          <a:p>
            <a:r>
              <a:rPr lang="en-GB" sz="1600" dirty="0">
                <a:cs typeface="Arial" panose="020B0604020202020204" pitchFamily="34" charset="0"/>
              </a:rPr>
              <a:t>Sexual orientation is a protected characteristic, as defined by the Equality Act 2010, and therefore it is illegal to show prejudices against anyone for it.</a:t>
            </a:r>
          </a:p>
          <a:p>
            <a:endParaRPr lang="en-GB" sz="1600" dirty="0">
              <a:cs typeface="Arial" panose="020B0604020202020204" pitchFamily="34" charset="0"/>
            </a:endParaRPr>
          </a:p>
          <a:p>
            <a:r>
              <a:rPr lang="en-GB" sz="1600" dirty="0">
                <a:cs typeface="Arial" panose="020B0604020202020204" pitchFamily="34" charset="0"/>
              </a:rPr>
              <a:t>Throughout our school we show respect for others and celebrating our differences.</a:t>
            </a:r>
          </a:p>
          <a:p>
            <a:endParaRPr lang="en-GB" dirty="0"/>
          </a:p>
        </p:txBody>
      </p:sp>
      <p:pic>
        <p:nvPicPr>
          <p:cNvPr id="5" name="Picture 2" descr="Image preview">
            <a:extLst>
              <a:ext uri="{FF2B5EF4-FFF2-40B4-BE49-F238E27FC236}">
                <a16:creationId xmlns:a16="http://schemas.microsoft.com/office/drawing/2014/main" id="{F0A60581-A7E2-4953-96EB-16D3D74CD3A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72861" y="0"/>
            <a:ext cx="1570631" cy="1556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657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3788"/>
            <a:ext cx="6347714" cy="1320800"/>
          </a:xfrm>
        </p:spPr>
        <p:txBody>
          <a:bodyPr/>
          <a:lstStyle/>
          <a:p>
            <a:r>
              <a:rPr lang="en-GB" dirty="0"/>
              <a:t>How will we be teaching RSE?</a:t>
            </a:r>
          </a:p>
        </p:txBody>
      </p:sp>
      <p:sp>
        <p:nvSpPr>
          <p:cNvPr id="3" name="TextBox 2"/>
          <p:cNvSpPr txBox="1"/>
          <p:nvPr/>
        </p:nvSpPr>
        <p:spPr>
          <a:xfrm>
            <a:off x="251520" y="648792"/>
            <a:ext cx="6624736" cy="4801314"/>
          </a:xfrm>
          <a:prstGeom prst="rect">
            <a:avLst/>
          </a:prstGeom>
          <a:noFill/>
        </p:spPr>
        <p:txBody>
          <a:bodyPr wrap="square" rtlCol="0">
            <a:spAutoFit/>
          </a:bodyPr>
          <a:lstStyle/>
          <a:p>
            <a:r>
              <a:rPr lang="en-GB" dirty="0"/>
              <a:t>We have recently purchased ‘Jigsaw, the Mindful Approach To PSHE’. You may have heard your child talk about this at home. </a:t>
            </a:r>
          </a:p>
          <a:p>
            <a:endParaRPr lang="en-GB" dirty="0"/>
          </a:p>
          <a:p>
            <a:r>
              <a:rPr lang="en-GB" dirty="0"/>
              <a:t>The Jigsaw PSHE Programme includes lessons on ALL aspects of compulsory Relationships and Health Education, designed in a sensitive, spiral, age-appropriate curriculum. The Jigsaw teaching materials integrate Personal, Social, Health Education (PSHE), emotional literacy, social skills, mindfulness, and spiritual development in a whole-school approach. The expectations of the </a:t>
            </a:r>
            <a:r>
              <a:rPr lang="en-GB" dirty="0" err="1"/>
              <a:t>DfE</a:t>
            </a:r>
            <a:r>
              <a:rPr lang="en-GB" dirty="0"/>
              <a:t> Relationships and Health Education guidance are woven throughout Jigsaw but specifically covered in the Relationships and Healthy Me Puzzles (units), with puberty and human reproduction being taught in the Changing Me Puzzle.</a:t>
            </a:r>
          </a:p>
          <a:p>
            <a:endParaRPr lang="en-GB" dirty="0"/>
          </a:p>
          <a:p>
            <a:endParaRPr lang="en-GB" dirty="0"/>
          </a:p>
          <a:p>
            <a:endParaRPr lang="en-GB" dirty="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Lst>
          </a:blip>
          <a:stretch>
            <a:fillRect/>
          </a:stretch>
        </p:blipFill>
        <p:spPr>
          <a:xfrm>
            <a:off x="3924864" y="4153302"/>
            <a:ext cx="4250059" cy="2727850"/>
          </a:xfrm>
          <a:prstGeom prst="rect">
            <a:avLst/>
          </a:prstGeom>
        </p:spPr>
      </p:pic>
      <p:pic>
        <p:nvPicPr>
          <p:cNvPr id="8" name="Picture 7"/>
          <p:cNvPicPr>
            <a:picLocks noChangeAspect="1"/>
          </p:cNvPicPr>
          <p:nvPr/>
        </p:nvPicPr>
        <p:blipFill>
          <a:blip r:embed="rId4"/>
          <a:stretch>
            <a:fillRect/>
          </a:stretch>
        </p:blipFill>
        <p:spPr>
          <a:xfrm>
            <a:off x="683568" y="4507408"/>
            <a:ext cx="3134122" cy="2350592"/>
          </a:xfrm>
          <a:prstGeom prst="rect">
            <a:avLst/>
          </a:prstGeom>
        </p:spPr>
      </p:pic>
      <p:pic>
        <p:nvPicPr>
          <p:cNvPr id="7" name="Picture 2" descr="Image preview">
            <a:extLst>
              <a:ext uri="{FF2B5EF4-FFF2-40B4-BE49-F238E27FC236}">
                <a16:creationId xmlns:a16="http://schemas.microsoft.com/office/drawing/2014/main" id="{E0088F4D-5003-4B5E-A12D-8D4E282840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91677" y="0"/>
            <a:ext cx="2151815" cy="2132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1653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00" y="0"/>
            <a:ext cx="7220396" cy="1320800"/>
          </a:xfrm>
        </p:spPr>
        <p:txBody>
          <a:bodyPr/>
          <a:lstStyle/>
          <a:p>
            <a:r>
              <a:rPr lang="en-GB" dirty="0"/>
              <a:t>What is included in the ‘Changing Me’ unit?</a:t>
            </a:r>
          </a:p>
        </p:txBody>
      </p:sp>
      <p:sp>
        <p:nvSpPr>
          <p:cNvPr id="3" name="TextBox 2"/>
          <p:cNvSpPr txBox="1"/>
          <p:nvPr/>
        </p:nvSpPr>
        <p:spPr>
          <a:xfrm>
            <a:off x="179512" y="1484784"/>
            <a:ext cx="7344816" cy="2800767"/>
          </a:xfrm>
          <a:prstGeom prst="rect">
            <a:avLst/>
          </a:prstGeom>
          <a:noFill/>
        </p:spPr>
        <p:txBody>
          <a:bodyPr wrap="square" rtlCol="0">
            <a:spAutoFit/>
          </a:bodyPr>
          <a:lstStyle/>
          <a:p>
            <a:r>
              <a:rPr lang="en-GB" sz="1600" dirty="0"/>
              <a:t>Jigsaw’s ‘Changing Me’ unit is taught over a period of 6 weeks, usually in the second half of the summer term. Each year group will be taught appropriate to their age and developmental stage, building on the previous years’ learning. </a:t>
            </a:r>
          </a:p>
          <a:p>
            <a:endParaRPr lang="en-GB" sz="1600" dirty="0"/>
          </a:p>
          <a:p>
            <a:r>
              <a:rPr lang="en-GB" sz="1600" dirty="0"/>
              <a:t>At no point will a child be taught something that is inappropriate; and if a question from a child arises and the teacher feels it would be inappropriate to answer, (for example, because of its mature or explicit nature), the child will be encouraged to ask his/her parents or carers at home. The question will not be answered to the child or class if it is outside the remit of that year group’s programme</a:t>
            </a:r>
          </a:p>
        </p:txBody>
      </p:sp>
      <p:pic>
        <p:nvPicPr>
          <p:cNvPr id="5" name="Picture 2" descr="Image preview">
            <a:extLst>
              <a:ext uri="{FF2B5EF4-FFF2-40B4-BE49-F238E27FC236}">
                <a16:creationId xmlns:a16="http://schemas.microsoft.com/office/drawing/2014/main" id="{9C404614-7605-4471-B439-B15DC463D3F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54917" y="0"/>
            <a:ext cx="1788575" cy="1772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6368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10572"/>
            <a:ext cx="7200800" cy="7017306"/>
          </a:xfrm>
          <a:prstGeom prst="rect">
            <a:avLst/>
          </a:prstGeom>
          <a:noFill/>
        </p:spPr>
        <p:txBody>
          <a:bodyPr wrap="square" rtlCol="0">
            <a:spAutoFit/>
          </a:bodyPr>
          <a:lstStyle/>
          <a:p>
            <a:r>
              <a:rPr lang="en-GB" dirty="0"/>
              <a:t>The Changing Me Puzzle is all about coping positively with change and includes:</a:t>
            </a:r>
          </a:p>
          <a:p>
            <a:r>
              <a:rPr lang="en-GB" dirty="0">
                <a:solidFill>
                  <a:schemeClr val="accent1"/>
                </a:solidFill>
              </a:rPr>
              <a:t>Reception </a:t>
            </a:r>
            <a:r>
              <a:rPr lang="en-GB" dirty="0"/>
              <a:t>Growing up: how we have changed since we were babies. </a:t>
            </a:r>
          </a:p>
          <a:p>
            <a:endParaRPr lang="en-GB" dirty="0"/>
          </a:p>
          <a:p>
            <a:r>
              <a:rPr lang="en-GB" dirty="0">
                <a:solidFill>
                  <a:schemeClr val="accent1"/>
                </a:solidFill>
              </a:rPr>
              <a:t>Year 1 </a:t>
            </a:r>
            <a:r>
              <a:rPr lang="en-GB" dirty="0"/>
              <a:t>Boys’ and girls’ bodies; correct names for body parts. </a:t>
            </a:r>
          </a:p>
          <a:p>
            <a:endParaRPr lang="en-GB" dirty="0"/>
          </a:p>
          <a:p>
            <a:r>
              <a:rPr lang="en-GB" dirty="0">
                <a:solidFill>
                  <a:schemeClr val="accent1"/>
                </a:solidFill>
              </a:rPr>
              <a:t>Year 2 </a:t>
            </a:r>
            <a:r>
              <a:rPr lang="en-GB" dirty="0"/>
              <a:t>Boys’ and girls’ bodies; body parts and respecting privacy (which parts of the body are private and why this is).</a:t>
            </a:r>
          </a:p>
          <a:p>
            <a:endParaRPr lang="en-GB" dirty="0"/>
          </a:p>
          <a:p>
            <a:r>
              <a:rPr lang="en-GB" dirty="0">
                <a:solidFill>
                  <a:schemeClr val="accent1"/>
                </a:solidFill>
              </a:rPr>
              <a:t>Year 3 </a:t>
            </a:r>
            <a:r>
              <a:rPr lang="en-GB" dirty="0"/>
              <a:t>How babies grow and how boys’ and girls’ bodies change as they grow older. Introduction to puberty and menstruation. </a:t>
            </a:r>
          </a:p>
          <a:p>
            <a:endParaRPr lang="en-GB" dirty="0"/>
          </a:p>
          <a:p>
            <a:r>
              <a:rPr lang="en-GB" dirty="0">
                <a:solidFill>
                  <a:schemeClr val="accent1"/>
                </a:solidFill>
              </a:rPr>
              <a:t>Year 4 </a:t>
            </a:r>
            <a:r>
              <a:rPr lang="en-GB" dirty="0"/>
              <a:t>Internal and external reproductive body parts. Recap about puberty and menstruation. Conception explained in simple terms. </a:t>
            </a:r>
          </a:p>
          <a:p>
            <a:endParaRPr lang="en-GB" dirty="0"/>
          </a:p>
          <a:p>
            <a:r>
              <a:rPr lang="en-GB" dirty="0">
                <a:solidFill>
                  <a:schemeClr val="accent1"/>
                </a:solidFill>
              </a:rPr>
              <a:t>Year 5 </a:t>
            </a:r>
            <a:r>
              <a:rPr lang="en-GB" dirty="0"/>
              <a:t>Puberty for boys and girls in more detail including the social and emotional aspects of becoming an adolescent. Conception explained in simple biological terms.</a:t>
            </a:r>
          </a:p>
          <a:p>
            <a:endParaRPr lang="en-GB" dirty="0"/>
          </a:p>
          <a:p>
            <a:r>
              <a:rPr lang="en-GB" dirty="0"/>
              <a:t> </a:t>
            </a:r>
            <a:r>
              <a:rPr lang="en-GB" dirty="0">
                <a:solidFill>
                  <a:schemeClr val="accent1"/>
                </a:solidFill>
              </a:rPr>
              <a:t>Year 6 </a:t>
            </a:r>
            <a:r>
              <a:rPr lang="en-GB" dirty="0"/>
              <a:t>Puberty for boys and girls revisited. Understanding conception to the birth of a baby. Becoming a teenager. All lessons are taught using correct terminology, child-friendly language and diagrams.</a:t>
            </a:r>
          </a:p>
          <a:p>
            <a:endParaRPr lang="en-GB" dirty="0"/>
          </a:p>
          <a:p>
            <a:r>
              <a:rPr lang="en-GB" dirty="0"/>
              <a:t>Children will be taught in single sex age groups where appropriate</a:t>
            </a:r>
          </a:p>
        </p:txBody>
      </p:sp>
      <p:pic>
        <p:nvPicPr>
          <p:cNvPr id="4" name="Picture 2" descr="Image preview">
            <a:extLst>
              <a:ext uri="{FF2B5EF4-FFF2-40B4-BE49-F238E27FC236}">
                <a16:creationId xmlns:a16="http://schemas.microsoft.com/office/drawing/2014/main" id="{702972F2-1833-4B93-A772-F33BFD070D0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8304" y="0"/>
            <a:ext cx="1835188" cy="1819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5499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188640"/>
            <a:ext cx="7520940" cy="548640"/>
          </a:xfrm>
        </p:spPr>
        <p:txBody>
          <a:bodyPr>
            <a:normAutofit fontScale="90000"/>
          </a:bodyPr>
          <a:lstStyle/>
          <a:p>
            <a:r>
              <a:rPr lang="en-GB" dirty="0"/>
              <a:t>Can parents withdraw their child?</a:t>
            </a:r>
          </a:p>
        </p:txBody>
      </p:sp>
      <p:sp>
        <p:nvSpPr>
          <p:cNvPr id="3" name="TextBox 2"/>
          <p:cNvSpPr txBox="1"/>
          <p:nvPr/>
        </p:nvSpPr>
        <p:spPr>
          <a:xfrm>
            <a:off x="179512" y="1484784"/>
            <a:ext cx="7632848" cy="2862322"/>
          </a:xfrm>
          <a:prstGeom prst="rect">
            <a:avLst/>
          </a:prstGeom>
          <a:noFill/>
        </p:spPr>
        <p:txBody>
          <a:bodyPr wrap="square" rtlCol="0">
            <a:spAutoFit/>
          </a:bodyPr>
          <a:lstStyle/>
          <a:p>
            <a:r>
              <a:rPr lang="en-GB" dirty="0"/>
              <a:t>Parents have a right to withdraw their children from all or any part of Sex Education aspect of RSE if they wish to do so, but not from the biological aspects of human growth and reproduction provided under the National Curriculum for science. </a:t>
            </a:r>
          </a:p>
          <a:p>
            <a:endParaRPr lang="en-GB" dirty="0"/>
          </a:p>
          <a:p>
            <a:r>
              <a:rPr lang="en-GB" dirty="0"/>
              <a:t>Parents do not have to give reasons for withdrawing their child but must inform the head teacher. Requests for withdrawal should be put in writing, making it clear which aspects of the programme they do not wish their child to participate in.</a:t>
            </a:r>
          </a:p>
          <a:p>
            <a:endParaRPr lang="en-GB" dirty="0"/>
          </a:p>
        </p:txBody>
      </p:sp>
      <p:pic>
        <p:nvPicPr>
          <p:cNvPr id="5" name="Picture 2" descr="Image preview">
            <a:extLst>
              <a:ext uri="{FF2B5EF4-FFF2-40B4-BE49-F238E27FC236}">
                <a16:creationId xmlns:a16="http://schemas.microsoft.com/office/drawing/2014/main" id="{12A70834-0717-4121-99E5-903D94B2E4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45510" y="0"/>
            <a:ext cx="1497982" cy="1484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6713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0"/>
            <a:ext cx="6347714" cy="1320800"/>
          </a:xfrm>
        </p:spPr>
        <p:txBody>
          <a:bodyPr/>
          <a:lstStyle/>
          <a:p>
            <a:r>
              <a:rPr lang="en-GB" dirty="0"/>
              <a:t>Which lessons can parents withdraw their children from?</a:t>
            </a:r>
          </a:p>
        </p:txBody>
      </p:sp>
      <p:sp>
        <p:nvSpPr>
          <p:cNvPr id="3" name="TextBox 2"/>
          <p:cNvSpPr txBox="1"/>
          <p:nvPr/>
        </p:nvSpPr>
        <p:spPr>
          <a:xfrm>
            <a:off x="323528" y="1329075"/>
            <a:ext cx="6912768" cy="4801314"/>
          </a:xfrm>
          <a:prstGeom prst="rect">
            <a:avLst/>
          </a:prstGeom>
          <a:noFill/>
        </p:spPr>
        <p:txBody>
          <a:bodyPr wrap="square" rtlCol="0">
            <a:spAutoFit/>
          </a:bodyPr>
          <a:lstStyle/>
          <a:p>
            <a:r>
              <a:rPr lang="en-GB" dirty="0"/>
              <a:t>At Sir Martin Frobisher Academy, puberty is taught as a statutory requirement of Health Education and covered by our Jigsaw PSHE Programme in the ‘Changing Me’ Puzzle (unit). We conclude that sex education refers to Human Reproduction, and therefore parents can request their child be withdrawn from the PSHE lessons that explicitly teach this i.e. the Jigsaw Changing Me Puzzle (unit) e.g.</a:t>
            </a:r>
          </a:p>
          <a:p>
            <a:r>
              <a:rPr lang="en-GB" dirty="0"/>
              <a:t>Year 4, Lesson 2 (Having a baby)</a:t>
            </a:r>
          </a:p>
          <a:p>
            <a:r>
              <a:rPr lang="en-GB" dirty="0"/>
              <a:t>Year 5, Lesson 4 (Conception)</a:t>
            </a:r>
          </a:p>
          <a:p>
            <a:r>
              <a:rPr lang="en-GB" dirty="0"/>
              <a:t>Year 6, Lesson 4 (Conception, birth)</a:t>
            </a:r>
          </a:p>
          <a:p>
            <a:endParaRPr lang="en-GB" dirty="0"/>
          </a:p>
          <a:p>
            <a:r>
              <a:rPr lang="en-GB" dirty="0"/>
              <a:t>Alternative work will be given to pupils who are withdrawn from non-statutory components of Sex Education.</a:t>
            </a:r>
          </a:p>
          <a:p>
            <a:endParaRPr lang="en-GB" dirty="0"/>
          </a:p>
          <a:p>
            <a:r>
              <a:rPr lang="en-GB" dirty="0"/>
              <a:t>Examples of the content of these lessons can be made available to parents if they wish.</a:t>
            </a:r>
          </a:p>
          <a:p>
            <a:r>
              <a:rPr lang="en-GB" dirty="0"/>
              <a:t> </a:t>
            </a:r>
          </a:p>
        </p:txBody>
      </p:sp>
      <p:pic>
        <p:nvPicPr>
          <p:cNvPr id="5" name="Picture 2" descr="Image preview">
            <a:extLst>
              <a:ext uri="{FF2B5EF4-FFF2-40B4-BE49-F238E27FC236}">
                <a16:creationId xmlns:a16="http://schemas.microsoft.com/office/drawing/2014/main" id="{EA9CA44E-E663-4E32-AE83-5FC672E35B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0"/>
            <a:ext cx="1907196" cy="1890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558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Feedback</a:t>
            </a:r>
          </a:p>
        </p:txBody>
      </p:sp>
      <p:sp>
        <p:nvSpPr>
          <p:cNvPr id="3" name="TextBox 2"/>
          <p:cNvSpPr txBox="1"/>
          <p:nvPr/>
        </p:nvSpPr>
        <p:spPr>
          <a:xfrm>
            <a:off x="755576" y="1700808"/>
            <a:ext cx="6048672" cy="1477328"/>
          </a:xfrm>
          <a:prstGeom prst="rect">
            <a:avLst/>
          </a:prstGeom>
          <a:noFill/>
        </p:spPr>
        <p:txBody>
          <a:bodyPr wrap="square" rtlCol="0">
            <a:spAutoFit/>
          </a:bodyPr>
          <a:lstStyle/>
          <a:p>
            <a:pPr algn="ctr"/>
            <a:r>
              <a:rPr lang="en-GB" dirty="0"/>
              <a:t>If you have any questions or feedback please email the school office for the attention of the Headteacher </a:t>
            </a:r>
          </a:p>
          <a:p>
            <a:pPr algn="ctr"/>
            <a:endParaRPr lang="en-GB" dirty="0"/>
          </a:p>
          <a:p>
            <a:pPr algn="ctr"/>
            <a:r>
              <a:rPr lang="en-GB"/>
              <a:t>Frobisher.Admin</a:t>
            </a:r>
            <a:r>
              <a:rPr lang="en-GB" dirty="0" err="1"/>
              <a:t>.</a:t>
            </a:r>
            <a:r>
              <a:rPr lang="en-GB" err="1"/>
              <a:t>smfa</a:t>
            </a:r>
            <a:r>
              <a:rPr lang="en-GB"/>
              <a:t>.org.uk</a:t>
            </a:r>
            <a:r>
              <a:rPr lang="en-GB" dirty="0"/>
              <a:t/>
            </a:r>
            <a:br>
              <a:rPr lang="en-GB" dirty="0"/>
            </a:br>
            <a:endParaRPr lang="en-GB" dirty="0"/>
          </a:p>
        </p:txBody>
      </p:sp>
    </p:spTree>
    <p:extLst>
      <p:ext uri="{BB962C8B-B14F-4D97-AF65-F5344CB8AC3E}">
        <p14:creationId xmlns:p14="http://schemas.microsoft.com/office/powerpoint/2010/main" val="1532604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the Purpose of this Consultation?</a:t>
            </a:r>
          </a:p>
        </p:txBody>
      </p:sp>
      <p:sp>
        <p:nvSpPr>
          <p:cNvPr id="3" name="Content Placeholder 2"/>
          <p:cNvSpPr>
            <a:spLocks noGrp="1"/>
          </p:cNvSpPr>
          <p:nvPr>
            <p:ph idx="1"/>
          </p:nvPr>
        </p:nvSpPr>
        <p:spPr>
          <a:xfrm>
            <a:off x="508001" y="1978270"/>
            <a:ext cx="6447501" cy="3410003"/>
          </a:xfrm>
        </p:spPr>
        <p:txBody>
          <a:bodyPr>
            <a:normAutofit fontScale="85000" lnSpcReduction="10000"/>
          </a:bodyPr>
          <a:lstStyle/>
          <a:p>
            <a:r>
              <a:rPr lang="en-GB" dirty="0"/>
              <a:t>As a school, we would always want to deliver a curriculum which has the support of the vast majority, if not all, parents.</a:t>
            </a:r>
          </a:p>
          <a:p>
            <a:r>
              <a:rPr lang="en-GB" dirty="0"/>
              <a:t>We recognise that children need an increasing level of skill to deal with the modern world and the impact of social networking, advertising and media. Schools and parents have a responsibility to give a positive message which builds children’s resilience to the negative messages they may encounter through the easy availability of pornography / photo-shopped body images / TV programmes such as Love Island which portray sex as separate from relationships.</a:t>
            </a:r>
          </a:p>
          <a:p>
            <a:r>
              <a:rPr lang="en-GB" dirty="0"/>
              <a:t>We would want all pupils to grow with the knowledge of natural changes before they happen, and pupils can encounter puberty at a relatively young age.  For example, while the average age for a girl to begin menstruation in the UK is 12, many begin in Y6 and some in Y5.  Less commonly, girls can begin their periods from 8 </a:t>
            </a:r>
            <a:r>
              <a:rPr lang="en-GB" dirty="0" err="1"/>
              <a:t>yrs</a:t>
            </a:r>
            <a:r>
              <a:rPr lang="en-GB" dirty="0"/>
              <a:t> old.</a:t>
            </a:r>
          </a:p>
        </p:txBody>
      </p:sp>
      <p:pic>
        <p:nvPicPr>
          <p:cNvPr id="2050" name="Picture 2" descr="Image preview">
            <a:extLst>
              <a:ext uri="{FF2B5EF4-FFF2-40B4-BE49-F238E27FC236}">
                <a16:creationId xmlns:a16="http://schemas.microsoft.com/office/drawing/2014/main" id="{282B2881-3081-483E-A426-1EC43F7E1F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1677" y="0"/>
            <a:ext cx="2151815" cy="2132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968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6632"/>
            <a:ext cx="6347713" cy="648072"/>
          </a:xfrm>
        </p:spPr>
        <p:txBody>
          <a:bodyPr/>
          <a:lstStyle/>
          <a:p>
            <a:r>
              <a:rPr lang="en-GB" dirty="0"/>
              <a:t>What is RSE?</a:t>
            </a:r>
            <a:endParaRPr lang="en-GB" sz="1600" dirty="0"/>
          </a:p>
        </p:txBody>
      </p:sp>
      <p:sp>
        <p:nvSpPr>
          <p:cNvPr id="3" name="Content Placeholder 2"/>
          <p:cNvSpPr>
            <a:spLocks noGrp="1"/>
          </p:cNvSpPr>
          <p:nvPr>
            <p:ph idx="1"/>
          </p:nvPr>
        </p:nvSpPr>
        <p:spPr>
          <a:xfrm>
            <a:off x="467544" y="1100628"/>
            <a:ext cx="6912768" cy="5280700"/>
          </a:xfrm>
        </p:spPr>
        <p:txBody>
          <a:bodyPr>
            <a:normAutofit fontScale="40000" lnSpcReduction="20000"/>
          </a:bodyPr>
          <a:lstStyle/>
          <a:p>
            <a:r>
              <a:rPr lang="en-GB" sz="4200" b="0" dirty="0">
                <a:cs typeface="Arial" panose="020B0604020202020204" pitchFamily="34" charset="0"/>
              </a:rPr>
              <a:t>The Department for Education is introducing compulsory RSE from September 2020 for all primary schools. Due </a:t>
            </a:r>
            <a:r>
              <a:rPr lang="en-GB" sz="4200" dirty="0">
                <a:cs typeface="Arial" panose="020B0604020202020204" pitchFamily="34" charset="0"/>
              </a:rPr>
              <a:t>to the impact of Covid-19 this has now been pushed back to no later than the start of the summer term 2021.</a:t>
            </a:r>
          </a:p>
          <a:p>
            <a:r>
              <a:rPr lang="en-GB" sz="4200" dirty="0">
                <a:cs typeface="Arial" panose="020B0604020202020204" pitchFamily="34" charset="0"/>
              </a:rPr>
              <a:t>The aim of RSE is to give young people the information they need to help them develop healthy, nurturing relationships of all kinds, not just intimate relationships. It should enable them to know what a healthy relationship looks like and what makes a good friend, a good colleague and a successful marriage or other type of committed relationship.</a:t>
            </a:r>
          </a:p>
          <a:p>
            <a:r>
              <a:rPr lang="en-GB" sz="4200" dirty="0">
                <a:cs typeface="Arial" panose="020B0604020202020204" pitchFamily="34" charset="0"/>
              </a:rPr>
              <a:t>It should teach what is acceptable and unacceptable behaviours in relationships.</a:t>
            </a:r>
          </a:p>
          <a:p>
            <a:r>
              <a:rPr lang="en-GB" sz="4200" dirty="0">
                <a:cs typeface="Arial" panose="020B0604020202020204" pitchFamily="34" charset="0"/>
              </a:rPr>
              <a:t>Pupils will understand the positive effects that good relationships have on their mental wellbeing, identify when relationships are not right and understand how such situations can be managed.</a:t>
            </a:r>
          </a:p>
          <a:p>
            <a:r>
              <a:rPr lang="en-GB" sz="4200" dirty="0">
                <a:cs typeface="Arial" panose="020B0604020202020204" pitchFamily="34" charset="0"/>
              </a:rPr>
              <a:t>The Department for Education recommends that all primary schools have a sex education programme tailored to the age and the physical and emotional maturity of the pupils. It should ensure that both boys and girls are prepared for the changes that adolescence brings and – drawing on knowledge of the human life cycle set out in the national curriculum for science – how a baby is conceived and born.</a:t>
            </a:r>
          </a:p>
          <a:p>
            <a:endParaRPr lang="en-GB" sz="4200" dirty="0">
              <a:latin typeface="Arial" panose="020B0604020202020204" pitchFamily="34" charset="0"/>
              <a:cs typeface="Arial" panose="020B0604020202020204" pitchFamily="34" charset="0"/>
            </a:endParaRPr>
          </a:p>
          <a:p>
            <a:endParaRPr lang="en-GB" sz="4200" b="0" dirty="0">
              <a:latin typeface="Arial" panose="020B0604020202020204" pitchFamily="34" charset="0"/>
              <a:cs typeface="Arial" panose="020B0604020202020204" pitchFamily="34" charset="0"/>
            </a:endParaRPr>
          </a:p>
        </p:txBody>
      </p:sp>
      <p:pic>
        <p:nvPicPr>
          <p:cNvPr id="5" name="Picture 2" descr="Image preview">
            <a:extLst>
              <a:ext uri="{FF2B5EF4-FFF2-40B4-BE49-F238E27FC236}">
                <a16:creationId xmlns:a16="http://schemas.microsoft.com/office/drawing/2014/main" id="{16F8F597-5C89-4C05-8830-A4059838EDE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54903" y="0"/>
            <a:ext cx="1788575" cy="1772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5701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is RSE Important?</a:t>
            </a:r>
          </a:p>
        </p:txBody>
      </p:sp>
      <p:sp>
        <p:nvSpPr>
          <p:cNvPr id="3" name="Content Placeholder 2"/>
          <p:cNvSpPr>
            <a:spLocks noGrp="1"/>
          </p:cNvSpPr>
          <p:nvPr>
            <p:ph idx="1"/>
          </p:nvPr>
        </p:nvSpPr>
        <p:spPr>
          <a:xfrm>
            <a:off x="605947" y="1270000"/>
            <a:ext cx="6347714" cy="5588000"/>
          </a:xfrm>
        </p:spPr>
        <p:txBody>
          <a:bodyPr>
            <a:normAutofit fontScale="85000" lnSpcReduction="20000"/>
          </a:bodyPr>
          <a:lstStyle/>
          <a:p>
            <a:r>
              <a:rPr lang="en-GB" dirty="0"/>
              <a:t>Today’s children and young people are growing up in an increasingly complex world and living their lives seamlessly on and offline. This presents many positive and exciting opportunities, but also challenges and risks. In this environment, children and young people need to know how to be safe and healthy, and how to manage their academic, personal and social lives in a positive way. </a:t>
            </a:r>
          </a:p>
          <a:p>
            <a:r>
              <a:rPr lang="en-GB" dirty="0"/>
              <a:t>High quality RSE helps create safe school communities in which students can grow, learn, and develop positive, healthy behaviour for life.</a:t>
            </a:r>
          </a:p>
          <a:p>
            <a:r>
              <a:rPr lang="en-GB" dirty="0"/>
              <a:t>RSE plays a vital part in schools fulfilling their statutory duties to protect and safeguard their students. Ofsted is clear that schools must have a preventative programme that enables students to learn about safety and risks in relationships. </a:t>
            </a:r>
          </a:p>
          <a:p>
            <a:r>
              <a:rPr lang="en-GB" dirty="0"/>
              <a:t>Schools maintain a statutory obligation under the Children Act (2004) to promote their students’ wellbeing and under the Education Act (2002) to prepare children and young people for the challenges, opportunities and responsibilities of adult life. A comprehensive RSE programme can have a positive impact on students’ health and wellbeing and their ability to achieve, and can play a crucial part in meeting these obligations. </a:t>
            </a:r>
          </a:p>
          <a:p>
            <a:r>
              <a:rPr lang="en-GB" dirty="0"/>
              <a:t>Technology is evolving at a tremendous pace. The need to protect children and young people from inappropriate online content, cyberbullying and exploitation is a growing concern. A comprehensive RSE programme can support in addressing these issues.</a:t>
            </a:r>
          </a:p>
        </p:txBody>
      </p:sp>
      <p:pic>
        <p:nvPicPr>
          <p:cNvPr id="5" name="Picture 2" descr="Image preview">
            <a:extLst>
              <a:ext uri="{FF2B5EF4-FFF2-40B4-BE49-F238E27FC236}">
                <a16:creationId xmlns:a16="http://schemas.microsoft.com/office/drawing/2014/main" id="{BFC95302-F0E4-4130-B956-63858BF7D3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288" y="0"/>
            <a:ext cx="1979204" cy="1961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9301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3152"/>
            <a:ext cx="7520940" cy="548640"/>
          </a:xfrm>
        </p:spPr>
        <p:txBody>
          <a:bodyPr>
            <a:normAutofit fontScale="90000"/>
          </a:bodyPr>
          <a:lstStyle/>
          <a:p>
            <a:r>
              <a:rPr lang="en-GB" dirty="0"/>
              <a:t>What are the benefits of teaching RSE?</a:t>
            </a:r>
          </a:p>
        </p:txBody>
      </p:sp>
      <p:sp>
        <p:nvSpPr>
          <p:cNvPr id="3" name="TextBox 2"/>
          <p:cNvSpPr txBox="1"/>
          <p:nvPr/>
        </p:nvSpPr>
        <p:spPr>
          <a:xfrm>
            <a:off x="0" y="692696"/>
            <a:ext cx="7236296" cy="5909310"/>
          </a:xfrm>
          <a:prstGeom prst="rect">
            <a:avLst/>
          </a:prstGeom>
          <a:noFill/>
        </p:spPr>
        <p:txBody>
          <a:bodyPr wrap="square" rtlCol="0">
            <a:spAutoFit/>
          </a:bodyPr>
          <a:lstStyle/>
          <a:p>
            <a:r>
              <a:rPr lang="en-GB" dirty="0">
                <a:cs typeface="Arial" panose="020B0604020202020204" pitchFamily="34" charset="0"/>
              </a:rPr>
              <a:t>RSE explains the positive qualities of relationships, such as trust, respect and commitment as well as recognising that there are different types of relationships and families.</a:t>
            </a:r>
          </a:p>
          <a:p>
            <a:endParaRPr lang="en-GB" dirty="0">
              <a:cs typeface="Arial" panose="020B0604020202020204" pitchFamily="34" charset="0"/>
            </a:endParaRPr>
          </a:p>
          <a:p>
            <a:r>
              <a:rPr lang="en-GB" dirty="0">
                <a:cs typeface="Arial" panose="020B0604020202020204" pitchFamily="34" charset="0"/>
              </a:rPr>
              <a:t>It raises the importance of educating children about gender equality, consent, relationships and sex in an age appropriate way.</a:t>
            </a:r>
          </a:p>
          <a:p>
            <a:endParaRPr lang="en-GB" dirty="0">
              <a:cs typeface="Arial" panose="020B0604020202020204" pitchFamily="34" charset="0"/>
            </a:endParaRPr>
          </a:p>
          <a:p>
            <a:r>
              <a:rPr lang="en-GB" dirty="0">
                <a:cs typeface="Arial" panose="020B0604020202020204" pitchFamily="34" charset="0"/>
              </a:rPr>
              <a:t>RSE can provide young people with the knowledge required to resist peer, partner and media pressure and understand issues of consent as well as what is and is not appropriate behaviour.</a:t>
            </a:r>
          </a:p>
          <a:p>
            <a:endParaRPr lang="en-GB" dirty="0">
              <a:cs typeface="Arial" panose="020B0604020202020204" pitchFamily="34" charset="0"/>
            </a:endParaRPr>
          </a:p>
          <a:p>
            <a:r>
              <a:rPr lang="en-US" dirty="0">
                <a:cs typeface="Arial" panose="020B0604020202020204" pitchFamily="34" charset="0"/>
              </a:rPr>
              <a:t>There is evidence that good quality RSE teaching can help young people to:</a:t>
            </a:r>
          </a:p>
          <a:p>
            <a:endParaRPr lang="en-GB" dirty="0">
              <a:cs typeface="Arial" panose="020B0604020202020204" pitchFamily="34" charset="0"/>
            </a:endParaRPr>
          </a:p>
          <a:p>
            <a:pPr marL="285750" indent="-285750">
              <a:buFont typeface="Arial" panose="020B0604020202020204" pitchFamily="34" charset="0"/>
              <a:buChar char="•"/>
            </a:pPr>
            <a:r>
              <a:rPr lang="en-US" dirty="0">
                <a:cs typeface="Arial" panose="020B0604020202020204" pitchFamily="34" charset="0"/>
              </a:rPr>
              <a:t>Have consensual relationships</a:t>
            </a:r>
          </a:p>
          <a:p>
            <a:pPr marL="285750" indent="-285750">
              <a:buFont typeface="Arial" panose="020B0604020202020204" pitchFamily="34" charset="0"/>
              <a:buChar char="•"/>
            </a:pPr>
            <a:r>
              <a:rPr lang="en-US" dirty="0">
                <a:cs typeface="Arial" panose="020B0604020202020204" pitchFamily="34" charset="0"/>
              </a:rPr>
              <a:t>Delay the age of first sexual encounters</a:t>
            </a:r>
          </a:p>
          <a:p>
            <a:pPr marL="285750" indent="-285750">
              <a:buFont typeface="Arial" panose="020B0604020202020204" pitchFamily="34" charset="0"/>
              <a:buChar char="•"/>
            </a:pPr>
            <a:r>
              <a:rPr lang="en-US" dirty="0">
                <a:cs typeface="Arial" panose="020B0604020202020204" pitchFamily="34" charset="0"/>
              </a:rPr>
              <a:t>Prevent underage pregnancy</a:t>
            </a:r>
          </a:p>
          <a:p>
            <a:pPr marL="285750" indent="-285750">
              <a:buFont typeface="Arial" panose="020B0604020202020204" pitchFamily="34" charset="0"/>
              <a:buChar char="•"/>
            </a:pPr>
            <a:r>
              <a:rPr lang="en-US" dirty="0">
                <a:cs typeface="Arial" panose="020B0604020202020204" pitchFamily="34" charset="0"/>
              </a:rPr>
              <a:t>Know who to report abuse to</a:t>
            </a:r>
          </a:p>
          <a:p>
            <a:pPr marL="285750" indent="-285750">
              <a:buFont typeface="Arial" panose="020B0604020202020204" pitchFamily="34" charset="0"/>
              <a:buChar char="•"/>
            </a:pPr>
            <a:r>
              <a:rPr lang="en-US" dirty="0">
                <a:cs typeface="Arial" panose="020B0604020202020204" pitchFamily="34" charset="0"/>
              </a:rPr>
              <a:t>Have improved sexual health</a:t>
            </a:r>
          </a:p>
          <a:p>
            <a:endParaRPr lang="en-GB" dirty="0"/>
          </a:p>
          <a:p>
            <a:endParaRPr lang="en-GB" dirty="0">
              <a:latin typeface="Arial" panose="020B0604020202020204" pitchFamily="34" charset="0"/>
              <a:cs typeface="Arial" panose="020B0604020202020204" pitchFamily="34" charset="0"/>
            </a:endParaRPr>
          </a:p>
        </p:txBody>
      </p:sp>
      <p:pic>
        <p:nvPicPr>
          <p:cNvPr id="5" name="Picture 2" descr="Image preview">
            <a:extLst>
              <a:ext uri="{FF2B5EF4-FFF2-40B4-BE49-F238E27FC236}">
                <a16:creationId xmlns:a16="http://schemas.microsoft.com/office/drawing/2014/main" id="{08F5426F-A110-405D-91EA-AFDB849F75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9621" y="0"/>
            <a:ext cx="1933871" cy="1916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6502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Extract from DFE Statutory Guidance</a:t>
            </a:r>
            <a:endParaRPr lang="en-GB" dirty="0"/>
          </a:p>
        </p:txBody>
      </p:sp>
      <p:sp>
        <p:nvSpPr>
          <p:cNvPr id="3" name="Content Placeholder 2"/>
          <p:cNvSpPr>
            <a:spLocks noGrp="1"/>
          </p:cNvSpPr>
          <p:nvPr>
            <p:ph idx="1"/>
          </p:nvPr>
        </p:nvSpPr>
        <p:spPr/>
        <p:txBody>
          <a:bodyPr>
            <a:normAutofit fontScale="85000" lnSpcReduction="10000"/>
          </a:bodyPr>
          <a:lstStyle/>
          <a:p>
            <a:r>
              <a:rPr lang="en-US" dirty="0"/>
              <a:t>To embrace the challenges of creating a happy and successful adult life, pupils need knowledge that will enable them to make informed decisions about their wellbeing, health and relationships and to build their self-efficacy. Pupils can also put this knowledge into practice as they develop the capacity to make sound decisions when facing risks, challenges and complex contexts. Everyone faces difficult situations in their lives. These subjects can support young people to develop resilience, to know how and when to ask for help, and to know where to access support. </a:t>
            </a:r>
          </a:p>
          <a:p>
            <a:r>
              <a:rPr lang="en-US" dirty="0"/>
              <a:t>High quality, evidence-based and age-appropriate teaching of these subjects can help prepare pupils for the opportunities, responsibilities and experiences of adult life. They can also enable schools to promote the spiritual, moral, social, cultural, mental and physical development of pupils, at school and in society. The duties on schools in this area are set out in legislation.</a:t>
            </a:r>
            <a:endParaRPr lang="en-GB" dirty="0"/>
          </a:p>
        </p:txBody>
      </p:sp>
      <p:pic>
        <p:nvPicPr>
          <p:cNvPr id="5" name="Picture 2" descr="Image preview">
            <a:extLst>
              <a:ext uri="{FF2B5EF4-FFF2-40B4-BE49-F238E27FC236}">
                <a16:creationId xmlns:a16="http://schemas.microsoft.com/office/drawing/2014/main" id="{28030F07-5ECD-47B5-9D3D-48F67599445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54917" y="0"/>
            <a:ext cx="1788575" cy="1772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9820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472"/>
            <a:ext cx="7092280" cy="548640"/>
          </a:xfrm>
        </p:spPr>
        <p:txBody>
          <a:bodyPr>
            <a:normAutofit fontScale="90000"/>
          </a:bodyPr>
          <a:lstStyle/>
          <a:p>
            <a:r>
              <a:rPr lang="en-GB" dirty="0"/>
              <a:t>What does the guidance from DFE mean?</a:t>
            </a:r>
          </a:p>
        </p:txBody>
      </p:sp>
      <p:sp>
        <p:nvSpPr>
          <p:cNvPr id="3" name="TextBox 2"/>
          <p:cNvSpPr txBox="1"/>
          <p:nvPr/>
        </p:nvSpPr>
        <p:spPr>
          <a:xfrm>
            <a:off x="251520" y="1024688"/>
            <a:ext cx="7229040" cy="5632311"/>
          </a:xfrm>
          <a:prstGeom prst="rect">
            <a:avLst/>
          </a:prstGeom>
          <a:noFill/>
        </p:spPr>
        <p:txBody>
          <a:bodyPr wrap="square" rtlCol="0">
            <a:spAutoFit/>
          </a:bodyPr>
          <a:lstStyle/>
          <a:p>
            <a:endParaRPr lang="en-GB" dirty="0"/>
          </a:p>
          <a:p>
            <a:pPr marL="285750" indent="-285750">
              <a:buFont typeface="Arial" panose="020B0604020202020204" pitchFamily="34" charset="0"/>
              <a:buChar char="•"/>
            </a:pPr>
            <a:r>
              <a:rPr lang="en-GB" dirty="0"/>
              <a:t>Relationship Education will be </a:t>
            </a:r>
            <a:r>
              <a:rPr lang="en-GB" b="1" dirty="0"/>
              <a:t>compulsory</a:t>
            </a:r>
            <a:r>
              <a:rPr lang="en-GB" dirty="0"/>
              <a:t> in all schools with primary schools being urged to include sex elements </a:t>
            </a:r>
            <a:r>
              <a:rPr lang="en-GB" u="sng" dirty="0"/>
              <a:t>where appropriate</a:t>
            </a:r>
          </a:p>
          <a:p>
            <a:pPr marL="285750" indent="-285750">
              <a:buFont typeface="Arial" panose="020B0604020202020204" pitchFamily="34" charset="0"/>
              <a:buChar char="•"/>
            </a:pPr>
            <a:r>
              <a:rPr lang="en-GB" dirty="0"/>
              <a:t>Health Education will be </a:t>
            </a:r>
            <a:r>
              <a:rPr lang="en-GB" b="1" dirty="0"/>
              <a:t>compulsory</a:t>
            </a:r>
            <a:r>
              <a:rPr lang="en-GB" dirty="0"/>
              <a:t> in all schools</a:t>
            </a:r>
          </a:p>
          <a:p>
            <a:pPr marL="285750" indent="-285750">
              <a:buFont typeface="Arial" panose="020B0604020202020204" pitchFamily="34" charset="0"/>
              <a:buChar char="•"/>
            </a:pPr>
            <a:r>
              <a:rPr lang="en-GB" dirty="0"/>
              <a:t>All schools must have a written </a:t>
            </a:r>
            <a:r>
              <a:rPr lang="en-GB" b="1" dirty="0"/>
              <a:t>policy </a:t>
            </a:r>
            <a:r>
              <a:rPr lang="en-GB" dirty="0"/>
              <a:t>for RSE </a:t>
            </a:r>
          </a:p>
          <a:p>
            <a:pPr marL="285750" indent="-285750">
              <a:buFont typeface="Arial" panose="020B0604020202020204" pitchFamily="34" charset="0"/>
              <a:buChar char="•"/>
            </a:pPr>
            <a:r>
              <a:rPr lang="en-GB" dirty="0"/>
              <a:t>‘All schools may teach about faith perspectives’ and ‘balanced debate may take place about issues that are seen as contentious’.  Religious leaders from different faith backgrounds have been involved in developing the RSE curriculum</a:t>
            </a:r>
          </a:p>
          <a:p>
            <a:pPr marL="285750" indent="-285750">
              <a:buFont typeface="Arial" panose="020B0604020202020204" pitchFamily="34" charset="0"/>
              <a:buChar char="•"/>
            </a:pPr>
            <a:r>
              <a:rPr lang="en-GB" dirty="0"/>
              <a:t>‘At the point at which schools consider it appropriate to teach their pupils about LGBT, they should ensure it is </a:t>
            </a:r>
            <a:r>
              <a:rPr lang="en-GB" b="1" dirty="0"/>
              <a:t>fully integrated</a:t>
            </a:r>
            <a:r>
              <a:rPr lang="en-GB" dirty="0"/>
              <a:t>’. </a:t>
            </a:r>
          </a:p>
          <a:p>
            <a:pPr marL="285750" indent="-285750">
              <a:buFont typeface="Arial" panose="020B0604020202020204" pitchFamily="34" charset="0"/>
              <a:buChar char="•"/>
            </a:pPr>
            <a:r>
              <a:rPr lang="en-GB" dirty="0"/>
              <a:t> ‘Schools should ensure that the </a:t>
            </a:r>
            <a:r>
              <a:rPr lang="en-GB" b="1" dirty="0"/>
              <a:t>needs of all pupils are appropriately met</a:t>
            </a:r>
            <a:r>
              <a:rPr lang="en-GB" dirty="0"/>
              <a:t>’ – must comply with the </a:t>
            </a:r>
            <a:r>
              <a:rPr lang="en-GB" b="1" dirty="0"/>
              <a:t>Equality Act 2010 </a:t>
            </a:r>
            <a:r>
              <a:rPr lang="en-GB" dirty="0"/>
              <a:t>and protect individuals from discrimination. There are 9 protected characteristics (aspects of a person’s identity)</a:t>
            </a:r>
          </a:p>
          <a:p>
            <a:pPr marL="285750" indent="-285750">
              <a:buFont typeface="Arial" panose="020B0604020202020204" pitchFamily="34" charset="0"/>
              <a:buChar char="•"/>
            </a:pPr>
            <a:r>
              <a:rPr lang="en-GB" dirty="0"/>
              <a:t>Puberty including </a:t>
            </a:r>
            <a:r>
              <a:rPr lang="en-GB" b="1" dirty="0"/>
              <a:t>menstruation </a:t>
            </a:r>
            <a:r>
              <a:rPr lang="en-GB" dirty="0"/>
              <a:t>should be </a:t>
            </a:r>
            <a:r>
              <a:rPr lang="en-GB" b="1" dirty="0"/>
              <a:t>‘addressed before onset’. </a:t>
            </a:r>
            <a:endParaRPr lang="en-GB" dirty="0"/>
          </a:p>
          <a:p>
            <a:endParaRPr lang="en-GB" dirty="0"/>
          </a:p>
        </p:txBody>
      </p:sp>
      <p:pic>
        <p:nvPicPr>
          <p:cNvPr id="5" name="Picture 2" descr="Image preview">
            <a:extLst>
              <a:ext uri="{FF2B5EF4-FFF2-40B4-BE49-F238E27FC236}">
                <a16:creationId xmlns:a16="http://schemas.microsoft.com/office/drawing/2014/main" id="{F0BAAE72-D902-42E0-91A7-5DEA0CCBF0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9621" y="0"/>
            <a:ext cx="1933871" cy="1916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333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93"/>
            <a:ext cx="6347714" cy="1320800"/>
          </a:xfrm>
        </p:spPr>
        <p:txBody>
          <a:bodyPr/>
          <a:lstStyle/>
          <a:p>
            <a:r>
              <a:rPr lang="en-GB" dirty="0"/>
              <a:t>Overview of Teaching Expectations</a:t>
            </a:r>
          </a:p>
        </p:txBody>
      </p:sp>
      <p:pic>
        <p:nvPicPr>
          <p:cNvPr id="4" name="Picture 3"/>
          <p:cNvPicPr>
            <a:picLocks noChangeAspect="1"/>
          </p:cNvPicPr>
          <p:nvPr/>
        </p:nvPicPr>
        <p:blipFill rotWithShape="1">
          <a:blip r:embed="rId3"/>
          <a:srcRect l="12813" t="19351" r="13811" b="23467"/>
          <a:stretch/>
        </p:blipFill>
        <p:spPr>
          <a:xfrm>
            <a:off x="3576712" y="2996952"/>
            <a:ext cx="5544616" cy="2430517"/>
          </a:xfrm>
          <a:prstGeom prst="rect">
            <a:avLst/>
          </a:prstGeom>
        </p:spPr>
      </p:pic>
      <p:sp>
        <p:nvSpPr>
          <p:cNvPr id="5" name="TextBox 4"/>
          <p:cNvSpPr txBox="1"/>
          <p:nvPr/>
        </p:nvSpPr>
        <p:spPr>
          <a:xfrm>
            <a:off x="179512" y="1453456"/>
            <a:ext cx="7704856" cy="2031325"/>
          </a:xfrm>
          <a:prstGeom prst="rect">
            <a:avLst/>
          </a:prstGeom>
          <a:noFill/>
        </p:spPr>
        <p:txBody>
          <a:bodyPr wrap="square" rtlCol="0">
            <a:spAutoFit/>
          </a:bodyPr>
          <a:lstStyle/>
          <a:p>
            <a:r>
              <a:rPr lang="en-GB" dirty="0"/>
              <a:t>Relationships Education is introduced at Primary and students explore the following areas:</a:t>
            </a:r>
          </a:p>
          <a:p>
            <a:r>
              <a:rPr lang="en-GB" dirty="0"/>
              <a:t>• Families and people who care for me</a:t>
            </a:r>
          </a:p>
          <a:p>
            <a:r>
              <a:rPr lang="en-GB" dirty="0"/>
              <a:t>• Caring Friendships</a:t>
            </a:r>
          </a:p>
          <a:p>
            <a:r>
              <a:rPr lang="en-GB" dirty="0"/>
              <a:t>• Respectful Relationships</a:t>
            </a:r>
          </a:p>
          <a:p>
            <a:r>
              <a:rPr lang="en-GB" dirty="0"/>
              <a:t>• Online Relationships</a:t>
            </a:r>
          </a:p>
          <a:p>
            <a:r>
              <a:rPr lang="en-GB" dirty="0"/>
              <a:t>• Being Safe</a:t>
            </a:r>
          </a:p>
        </p:txBody>
      </p:sp>
      <p:sp>
        <p:nvSpPr>
          <p:cNvPr id="6" name="TextBox 5"/>
          <p:cNvSpPr txBox="1"/>
          <p:nvPr/>
        </p:nvSpPr>
        <p:spPr>
          <a:xfrm>
            <a:off x="395536" y="3683588"/>
            <a:ext cx="3168352" cy="3139321"/>
          </a:xfrm>
          <a:prstGeom prst="rect">
            <a:avLst/>
          </a:prstGeom>
          <a:noFill/>
        </p:spPr>
        <p:txBody>
          <a:bodyPr wrap="square" rtlCol="0">
            <a:spAutoFit/>
          </a:bodyPr>
          <a:lstStyle/>
          <a:p>
            <a:r>
              <a:rPr lang="en-GB" dirty="0"/>
              <a:t>Sex education is not compulsory in primary schools. Primary schools that choose to teach sex education should tailor teaching to take account of the age and the physical maturity of their pupils and must allow parents to withdraw their children where requested.</a:t>
            </a:r>
          </a:p>
        </p:txBody>
      </p:sp>
      <p:pic>
        <p:nvPicPr>
          <p:cNvPr id="7" name="Picture 2" descr="Image preview">
            <a:extLst>
              <a:ext uri="{FF2B5EF4-FFF2-40B4-BE49-F238E27FC236}">
                <a16:creationId xmlns:a16="http://schemas.microsoft.com/office/drawing/2014/main" id="{3A303CDE-47F2-4B26-AE51-6E4F3D12B4F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2817" y="5337"/>
            <a:ext cx="1595551" cy="1581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0915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80" y="116632"/>
            <a:ext cx="7225216" cy="1320800"/>
          </a:xfrm>
        </p:spPr>
        <p:txBody>
          <a:bodyPr>
            <a:normAutofit fontScale="90000"/>
          </a:bodyPr>
          <a:lstStyle/>
          <a:p>
            <a:r>
              <a:rPr lang="en-GB" dirty="0"/>
              <a:t>Which other subjects does it relate to in the national curriculum?</a:t>
            </a:r>
            <a:br>
              <a:rPr lang="en-GB" dirty="0"/>
            </a:br>
            <a:endParaRPr lang="en-GB" dirty="0"/>
          </a:p>
        </p:txBody>
      </p:sp>
      <p:sp>
        <p:nvSpPr>
          <p:cNvPr id="5" name="Content Placeholder 2"/>
          <p:cNvSpPr txBox="1">
            <a:spLocks/>
          </p:cNvSpPr>
          <p:nvPr/>
        </p:nvSpPr>
        <p:spPr>
          <a:xfrm>
            <a:off x="-10345" y="1124744"/>
            <a:ext cx="7678689" cy="4212562"/>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GB" dirty="0">
                <a:solidFill>
                  <a:schemeClr val="accent1"/>
                </a:solidFill>
              </a:rPr>
              <a:t>Science</a:t>
            </a:r>
          </a:p>
          <a:p>
            <a:r>
              <a:rPr lang="en-GB" sz="1600" dirty="0"/>
              <a:t>In KS1 - </a:t>
            </a:r>
            <a:r>
              <a:rPr lang="en-US" sz="1600" dirty="0"/>
              <a:t>Pupils should be taught to notice that animals, including humans, have offspring which grow into adults. They should also be introduced to the processes of reproduction and growth in animals. The focus at this stage should be on questions that help pupils to </a:t>
            </a:r>
            <a:r>
              <a:rPr lang="en-US" sz="1600" dirty="0" err="1"/>
              <a:t>recognise</a:t>
            </a:r>
            <a:r>
              <a:rPr lang="en-US" sz="1600" dirty="0"/>
              <a:t> growth; they should not be expected to understand how reproduction occurs. The following examples might be used: egg, chick, chicken; egg, caterpillar, pupa, butterfly; spawn, tadpole, frog. Growing into adults can include reference to baby, toddler, child, teenager, adult.</a:t>
            </a:r>
          </a:p>
          <a:p>
            <a:r>
              <a:rPr lang="en-GB" sz="1600" dirty="0"/>
              <a:t>In Upper KS2 (Y5/6) - </a:t>
            </a:r>
            <a:r>
              <a:rPr lang="en-US" sz="1600" dirty="0"/>
              <a:t>Pupils should be taught to describe the differences in the life cycles of a mammal, an amphibian, an insect and a bird and describe the life process of reproduction in some plants and animals. Pupils should find out about different types of reproduction, including sexual and asexual reproduction in plants, and sexual reproduction in animals. They might observe changes in an animal over a period of time (for example, by hatching and rearing chicks), comparing how different animals reproduce and grow.</a:t>
            </a:r>
          </a:p>
          <a:p>
            <a:r>
              <a:rPr lang="en-US" sz="1600" dirty="0"/>
              <a:t>Pupils should be taught to describe the changes as humans develop to old age. Pupils should draw a timeline to indicate stages in the growth and development of humans. They should learn about the changes experienced in puberty.</a:t>
            </a:r>
            <a:endParaRPr lang="en-GB" sz="1600" dirty="0"/>
          </a:p>
        </p:txBody>
      </p:sp>
      <p:pic>
        <p:nvPicPr>
          <p:cNvPr id="6" name="Picture 2" descr="Image preview">
            <a:extLst>
              <a:ext uri="{FF2B5EF4-FFF2-40B4-BE49-F238E27FC236}">
                <a16:creationId xmlns:a16="http://schemas.microsoft.com/office/drawing/2014/main" id="{0B1DACA7-9826-48F8-976C-26674F62D04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27565" y="0"/>
            <a:ext cx="1715927" cy="1700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484551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1186</TotalTime>
  <Words>2386</Words>
  <Application>Microsoft Office PowerPoint</Application>
  <PresentationFormat>On-screen Show (4:3)</PresentationFormat>
  <Paragraphs>109</Paragraphs>
  <Slides>16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Trebuchet MS</vt:lpstr>
      <vt:lpstr>Wingdings 3</vt:lpstr>
      <vt:lpstr>Facet</vt:lpstr>
      <vt:lpstr>Relationships and Sex Education (RSE) Consultation</vt:lpstr>
      <vt:lpstr>What is the Purpose of this Consultation?</vt:lpstr>
      <vt:lpstr>What is RSE?</vt:lpstr>
      <vt:lpstr>Why is RSE Important?</vt:lpstr>
      <vt:lpstr>What are the benefits of teaching RSE?</vt:lpstr>
      <vt:lpstr>Extract from DFE Statutory Guidance</vt:lpstr>
      <vt:lpstr>What does the guidance from DFE mean?</vt:lpstr>
      <vt:lpstr>Overview of Teaching Expectations</vt:lpstr>
      <vt:lpstr>Which other subjects does it relate to in the national curriculum? </vt:lpstr>
      <vt:lpstr>Why are LBGT issues included?</vt:lpstr>
      <vt:lpstr>How will we be teaching RSE?</vt:lpstr>
      <vt:lpstr>What is included in the ‘Changing Me’ unit?</vt:lpstr>
      <vt:lpstr>PowerPoint Presentation</vt:lpstr>
      <vt:lpstr>Can parents withdraw their child?</vt:lpstr>
      <vt:lpstr>Which lessons can parents withdraw their children from?</vt:lpstr>
      <vt:lpstr>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RSE and health Education</dc:title>
  <cp:lastModifiedBy>Debbie Gayler</cp:lastModifiedBy>
  <cp:revision>74</cp:revision>
  <cp:lastPrinted>2020-02-03T08:16:26Z</cp:lastPrinted>
  <dcterms:created xsi:type="dcterms:W3CDTF">2019-12-09T14:46:25Z</dcterms:created>
  <dcterms:modified xsi:type="dcterms:W3CDTF">2022-01-14T11:32:19Z</dcterms:modified>
</cp:coreProperties>
</file>